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8" r:id="rId2"/>
    <p:sldId id="257" r:id="rId3"/>
  </p:sldIdLst>
  <p:sldSz cx="12801600" cy="9601200" type="A3"/>
  <p:notesSz cx="9939338" cy="6807200"/>
  <p:defaultTextStyle>
    <a:defPPr>
      <a:defRPr lang="ja-JP"/>
    </a:defPPr>
    <a:lvl1pPr marL="0" algn="l" defTabSz="1075334" rtl="0" eaLnBrk="1" latinLnBrk="0" hangingPunct="1">
      <a:defRPr kumimoji="1" sz="2117" kern="1200">
        <a:solidFill>
          <a:schemeClr val="tx1"/>
        </a:solidFill>
        <a:latin typeface="+mn-lt"/>
        <a:ea typeface="+mn-ea"/>
        <a:cs typeface="+mn-cs"/>
      </a:defRPr>
    </a:lvl1pPr>
    <a:lvl2pPr marL="537667" algn="l" defTabSz="1075334" rtl="0" eaLnBrk="1" latinLnBrk="0" hangingPunct="1">
      <a:defRPr kumimoji="1" sz="2117" kern="1200">
        <a:solidFill>
          <a:schemeClr val="tx1"/>
        </a:solidFill>
        <a:latin typeface="+mn-lt"/>
        <a:ea typeface="+mn-ea"/>
        <a:cs typeface="+mn-cs"/>
      </a:defRPr>
    </a:lvl2pPr>
    <a:lvl3pPr marL="1075334" algn="l" defTabSz="1075334" rtl="0" eaLnBrk="1" latinLnBrk="0" hangingPunct="1">
      <a:defRPr kumimoji="1" sz="2117" kern="1200">
        <a:solidFill>
          <a:schemeClr val="tx1"/>
        </a:solidFill>
        <a:latin typeface="+mn-lt"/>
        <a:ea typeface="+mn-ea"/>
        <a:cs typeface="+mn-cs"/>
      </a:defRPr>
    </a:lvl3pPr>
    <a:lvl4pPr marL="1613002" algn="l" defTabSz="1075334" rtl="0" eaLnBrk="1" latinLnBrk="0" hangingPunct="1">
      <a:defRPr kumimoji="1" sz="2117" kern="1200">
        <a:solidFill>
          <a:schemeClr val="tx1"/>
        </a:solidFill>
        <a:latin typeface="+mn-lt"/>
        <a:ea typeface="+mn-ea"/>
        <a:cs typeface="+mn-cs"/>
      </a:defRPr>
    </a:lvl4pPr>
    <a:lvl5pPr marL="2150669" algn="l" defTabSz="1075334" rtl="0" eaLnBrk="1" latinLnBrk="0" hangingPunct="1">
      <a:defRPr kumimoji="1" sz="2117" kern="1200">
        <a:solidFill>
          <a:schemeClr val="tx1"/>
        </a:solidFill>
        <a:latin typeface="+mn-lt"/>
        <a:ea typeface="+mn-ea"/>
        <a:cs typeface="+mn-cs"/>
      </a:defRPr>
    </a:lvl5pPr>
    <a:lvl6pPr marL="2688336" algn="l" defTabSz="1075334" rtl="0" eaLnBrk="1" latinLnBrk="0" hangingPunct="1">
      <a:defRPr kumimoji="1" sz="2117" kern="1200">
        <a:solidFill>
          <a:schemeClr val="tx1"/>
        </a:solidFill>
        <a:latin typeface="+mn-lt"/>
        <a:ea typeface="+mn-ea"/>
        <a:cs typeface="+mn-cs"/>
      </a:defRPr>
    </a:lvl6pPr>
    <a:lvl7pPr marL="3226003" algn="l" defTabSz="1075334" rtl="0" eaLnBrk="1" latinLnBrk="0" hangingPunct="1">
      <a:defRPr kumimoji="1" sz="2117" kern="1200">
        <a:solidFill>
          <a:schemeClr val="tx1"/>
        </a:solidFill>
        <a:latin typeface="+mn-lt"/>
        <a:ea typeface="+mn-ea"/>
        <a:cs typeface="+mn-cs"/>
      </a:defRPr>
    </a:lvl7pPr>
    <a:lvl8pPr marL="3763670" algn="l" defTabSz="1075334" rtl="0" eaLnBrk="1" latinLnBrk="0" hangingPunct="1">
      <a:defRPr kumimoji="1" sz="2117" kern="1200">
        <a:solidFill>
          <a:schemeClr val="tx1"/>
        </a:solidFill>
        <a:latin typeface="+mn-lt"/>
        <a:ea typeface="+mn-ea"/>
        <a:cs typeface="+mn-cs"/>
      </a:defRPr>
    </a:lvl8pPr>
    <a:lvl9pPr marL="4301338" algn="l" defTabSz="1075334" rtl="0" eaLnBrk="1" latinLnBrk="0" hangingPunct="1">
      <a:defRPr kumimoji="1" sz="211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14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29275" y="0"/>
            <a:ext cx="4308475" cy="341313"/>
          </a:xfrm>
          <a:prstGeom prst="rect">
            <a:avLst/>
          </a:prstGeom>
        </p:spPr>
        <p:txBody>
          <a:bodyPr vert="horz" lIns="91440" tIns="45720" rIns="91440" bIns="45720" rtlCol="0"/>
          <a:lstStyle>
            <a:lvl1pPr algn="r">
              <a:defRPr sz="1200"/>
            </a:lvl1pPr>
          </a:lstStyle>
          <a:p>
            <a:fld id="{9DE31D9D-067F-44F3-8199-D5CBB725319F}" type="datetimeFigureOut">
              <a:rPr kumimoji="1" lang="ja-JP" altLang="en-US" smtClean="0"/>
              <a:t>2021/4/16</a:t>
            </a:fld>
            <a:endParaRPr kumimoji="1" lang="ja-JP" altLang="en-US"/>
          </a:p>
        </p:txBody>
      </p:sp>
      <p:sp>
        <p:nvSpPr>
          <p:cNvPr id="4" name="フッター プレースホルダー 3"/>
          <p:cNvSpPr>
            <a:spLocks noGrp="1"/>
          </p:cNvSpPr>
          <p:nvPr>
            <p:ph type="ftr" sz="quarter" idx="2"/>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29275" y="6465888"/>
            <a:ext cx="4308475" cy="341312"/>
          </a:xfrm>
          <a:prstGeom prst="rect">
            <a:avLst/>
          </a:prstGeom>
        </p:spPr>
        <p:txBody>
          <a:bodyPr vert="horz" lIns="91440" tIns="45720" rIns="91440" bIns="45720" rtlCol="0" anchor="b"/>
          <a:lstStyle>
            <a:lvl1pPr algn="r">
              <a:defRPr sz="1200"/>
            </a:lvl1pPr>
          </a:lstStyle>
          <a:p>
            <a:fld id="{4E3F5CEF-C935-403C-BBC9-3AB93306B8ED}" type="slidenum">
              <a:rPr kumimoji="1" lang="ja-JP" altLang="en-US" smtClean="0"/>
              <a:t>‹#›</a:t>
            </a:fld>
            <a:endParaRPr kumimoji="1" lang="ja-JP" altLang="en-US"/>
          </a:p>
        </p:txBody>
      </p:sp>
    </p:spTree>
    <p:extLst>
      <p:ext uri="{BB962C8B-B14F-4D97-AF65-F5344CB8AC3E}">
        <p14:creationId xmlns:p14="http://schemas.microsoft.com/office/powerpoint/2010/main" val="39097774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341313"/>
          </a:xfrm>
          <a:prstGeom prst="rect">
            <a:avLst/>
          </a:prstGeom>
        </p:spPr>
        <p:txBody>
          <a:bodyPr vert="horz" lIns="91440" tIns="45720" rIns="91440" bIns="45720" rtlCol="0"/>
          <a:lstStyle>
            <a:lvl1pPr algn="r">
              <a:defRPr sz="1200"/>
            </a:lvl1pPr>
          </a:lstStyle>
          <a:p>
            <a:fld id="{6B84CF4C-21BE-4E94-81BC-56AF29884AFF}" type="datetimeFigureOut">
              <a:rPr kumimoji="1" lang="ja-JP" altLang="en-US" smtClean="0"/>
              <a:t>2021/4/16</a:t>
            </a:fld>
            <a:endParaRPr kumimoji="1" lang="ja-JP" altLang="en-US"/>
          </a:p>
        </p:txBody>
      </p:sp>
      <p:sp>
        <p:nvSpPr>
          <p:cNvPr id="4" name="スライド イメージ プレースホルダー 3"/>
          <p:cNvSpPr>
            <a:spLocks noGrp="1" noRot="1" noChangeAspect="1"/>
          </p:cNvSpPr>
          <p:nvPr>
            <p:ph type="sldImg" idx="2"/>
          </p:nvPr>
        </p:nvSpPr>
        <p:spPr>
          <a:xfrm>
            <a:off x="3438525" y="850900"/>
            <a:ext cx="306228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3276600"/>
            <a:ext cx="7951788" cy="26797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6465888"/>
            <a:ext cx="4308475" cy="341312"/>
          </a:xfrm>
          <a:prstGeom prst="rect">
            <a:avLst/>
          </a:prstGeom>
        </p:spPr>
        <p:txBody>
          <a:bodyPr vert="horz" lIns="91440" tIns="45720" rIns="91440" bIns="45720" rtlCol="0" anchor="b"/>
          <a:lstStyle>
            <a:lvl1pPr algn="r">
              <a:defRPr sz="1200"/>
            </a:lvl1pPr>
          </a:lstStyle>
          <a:p>
            <a:fld id="{CE783A8B-EC2E-4F08-B57D-35880DD56020}" type="slidenum">
              <a:rPr kumimoji="1" lang="ja-JP" altLang="en-US" smtClean="0"/>
              <a:t>‹#›</a:t>
            </a:fld>
            <a:endParaRPr kumimoji="1" lang="ja-JP" altLang="en-US"/>
          </a:p>
        </p:txBody>
      </p:sp>
    </p:spTree>
    <p:extLst>
      <p:ext uri="{BB962C8B-B14F-4D97-AF65-F5344CB8AC3E}">
        <p14:creationId xmlns:p14="http://schemas.microsoft.com/office/powerpoint/2010/main" val="22877155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783A8B-EC2E-4F08-B57D-35880DD56020}" type="slidenum">
              <a:rPr kumimoji="1" lang="ja-JP" altLang="en-US" smtClean="0"/>
              <a:t>2</a:t>
            </a:fld>
            <a:endParaRPr kumimoji="1" lang="ja-JP" altLang="en-US"/>
          </a:p>
        </p:txBody>
      </p:sp>
    </p:spTree>
    <p:extLst>
      <p:ext uri="{BB962C8B-B14F-4D97-AF65-F5344CB8AC3E}">
        <p14:creationId xmlns:p14="http://schemas.microsoft.com/office/powerpoint/2010/main" val="1409876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1597598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309851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412058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2254517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2803377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1017355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600857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893716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2518231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1110813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smtClean="0"/>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D3FC199-A49C-4E43-B018-21762719BD2B}" type="datetimeFigureOut">
              <a:rPr kumimoji="1" lang="ja-JP" altLang="en-US" smtClean="0"/>
              <a:t>2021/4/16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2320148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D3FC199-A49C-4E43-B018-21762719BD2B}" type="datetimeFigureOut">
              <a:rPr kumimoji="1" lang="ja-JP" altLang="en-US" smtClean="0"/>
              <a:t>2021/4/16</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64FAE26E-B9F8-4B91-B04D-4784954625A8}" type="slidenum">
              <a:rPr kumimoji="1" lang="ja-JP" altLang="en-US" smtClean="0"/>
              <a:t>‹#›</a:t>
            </a:fld>
            <a:endParaRPr kumimoji="1" lang="ja-JP" altLang="en-US"/>
          </a:p>
        </p:txBody>
      </p:sp>
    </p:spTree>
    <p:extLst>
      <p:ext uri="{BB962C8B-B14F-4D97-AF65-F5344CB8AC3E}">
        <p14:creationId xmlns:p14="http://schemas.microsoft.com/office/powerpoint/2010/main" val="2635181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 name="表 77"/>
          <p:cNvGraphicFramePr>
            <a:graphicFrameLocks noGrp="1"/>
          </p:cNvGraphicFramePr>
          <p:nvPr>
            <p:extLst>
              <p:ext uri="{D42A27DB-BD31-4B8C-83A1-F6EECF244321}">
                <p14:modId xmlns:p14="http://schemas.microsoft.com/office/powerpoint/2010/main" val="3525331709"/>
              </p:ext>
            </p:extLst>
          </p:nvPr>
        </p:nvGraphicFramePr>
        <p:xfrm>
          <a:off x="96188" y="731520"/>
          <a:ext cx="6959932" cy="8798495"/>
        </p:xfrm>
        <a:graphic>
          <a:graphicData uri="http://schemas.openxmlformats.org/drawingml/2006/table">
            <a:tbl>
              <a:tblPr firstRow="1" firstCol="1" bandRow="1">
                <a:tableStyleId>{5940675A-B579-460E-94D1-54222C63F5DA}</a:tableStyleId>
              </a:tblPr>
              <a:tblGrid>
                <a:gridCol w="1244133">
                  <a:extLst>
                    <a:ext uri="{9D8B030D-6E8A-4147-A177-3AD203B41FA5}">
                      <a16:colId xmlns:a16="http://schemas.microsoft.com/office/drawing/2014/main" val="441772300"/>
                    </a:ext>
                  </a:extLst>
                </a:gridCol>
                <a:gridCol w="5715799">
                  <a:extLst>
                    <a:ext uri="{9D8B030D-6E8A-4147-A177-3AD203B41FA5}">
                      <a16:colId xmlns:a16="http://schemas.microsoft.com/office/drawing/2014/main" val="3802953660"/>
                    </a:ext>
                  </a:extLst>
                </a:gridCol>
              </a:tblGrid>
              <a:tr h="985050">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対象者・</a:t>
                      </a:r>
                    </a:p>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資格要件</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marL="130175" indent="-130175" algn="just">
                        <a:lnSpc>
                          <a:spcPct val="100000"/>
                        </a:lnSpc>
                        <a:spcAft>
                          <a:spcPts val="0"/>
                        </a:spcAft>
                      </a:pP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(1)</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滋賀県信用保証協会の保証対象要件に該当する中小企業者で</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あること</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a:t>
                      </a:r>
                    </a:p>
                    <a:p>
                      <a:pPr algn="just">
                        <a:lnSpc>
                          <a:spcPct val="100000"/>
                        </a:lnSpc>
                        <a:spcAft>
                          <a:spcPts val="0"/>
                        </a:spcAft>
                      </a:pP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(2)</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既保証付融資が条件変更等の返済緩和を実施していないこと。</a:t>
                      </a:r>
                    </a:p>
                    <a:p>
                      <a:pPr marL="101600" indent="-101600" algn="just">
                        <a:lnSpc>
                          <a:spcPct val="100000"/>
                        </a:lnSpc>
                        <a:spcAft>
                          <a:spcPts val="0"/>
                        </a:spcAft>
                      </a:pP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(3)</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ＳＤＧｓ（持続可能な開発目標）に賛同のうえ、社会</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的</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課題の解決や未来社会の実現のために本資金を導入して</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本業を通じて</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達成したいと考えている目標を有していること。</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txBody>
                  <a:tcPr marL="72000" marR="72000" marT="36000" marB="36000" anchor="ctr"/>
                </a:tc>
                <a:extLst>
                  <a:ext uri="{0D108BD9-81ED-4DB2-BD59-A6C34878D82A}">
                    <a16:rowId xmlns:a16="http://schemas.microsoft.com/office/drawing/2014/main" val="2484710194"/>
                  </a:ext>
                </a:extLst>
              </a:tr>
              <a:tr h="476292">
                <a:tc>
                  <a:txBody>
                    <a:bodyPr/>
                    <a:lstStyle/>
                    <a:p>
                      <a:pPr algn="ctr">
                        <a:lnSpc>
                          <a:spcPts val="1600"/>
                        </a:lnSpc>
                        <a:spcAft>
                          <a:spcPts val="0"/>
                        </a:spcAft>
                      </a:pPr>
                      <a:r>
                        <a:rPr lang="ja-JP" sz="1400" kern="100" dirty="0" smtClean="0">
                          <a:effectLst/>
                          <a:latin typeface="メイリオ" panose="020B0604030504040204" pitchFamily="50" charset="-128"/>
                          <a:ea typeface="メイリオ" panose="020B0604030504040204" pitchFamily="50" charset="-128"/>
                        </a:rPr>
                        <a:t>保証限度額</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l">
                        <a:lnSpc>
                          <a:spcPts val="1600"/>
                        </a:lnSpc>
                        <a:spcAft>
                          <a:spcPts val="0"/>
                        </a:spcAft>
                      </a:pPr>
                      <a:r>
                        <a:rPr lang="en-US" altLang="ja-JP" sz="1200" kern="100" dirty="0" smtClean="0">
                          <a:effectLst/>
                          <a:latin typeface="メイリオ" panose="020B0604030504040204" pitchFamily="50" charset="-128"/>
                          <a:ea typeface="メイリオ" panose="020B0604030504040204" pitchFamily="50" charset="-128"/>
                        </a:rPr>
                        <a:t>1</a:t>
                      </a:r>
                      <a:r>
                        <a:rPr lang="en-US" sz="1200" kern="100" dirty="0" smtClean="0">
                          <a:effectLst/>
                          <a:latin typeface="メイリオ" panose="020B0604030504040204" pitchFamily="50" charset="-128"/>
                          <a:ea typeface="メイリオ" panose="020B0604030504040204" pitchFamily="50" charset="-128"/>
                        </a:rPr>
                        <a:t>,000</a:t>
                      </a:r>
                      <a:r>
                        <a:rPr lang="ja-JP" sz="1200" kern="100" dirty="0">
                          <a:effectLst/>
                          <a:latin typeface="メイリオ" panose="020B0604030504040204" pitchFamily="50" charset="-128"/>
                          <a:ea typeface="メイリオ" panose="020B0604030504040204" pitchFamily="50" charset="-128"/>
                        </a:rPr>
                        <a:t>万円</a:t>
                      </a:r>
                      <a:r>
                        <a:rPr lang="ja-JP" sz="1200" kern="100" dirty="0" smtClean="0">
                          <a:effectLst/>
                          <a:latin typeface="メイリオ" panose="020B0604030504040204" pitchFamily="50" charset="-128"/>
                          <a:ea typeface="メイリオ" panose="020B0604030504040204" pitchFamily="50" charset="-128"/>
                        </a:rPr>
                        <a:t>以内</a:t>
                      </a:r>
                      <a:endParaRPr lang="en-US" altLang="ja-JP" sz="1200" kern="100" dirty="0" smtClean="0">
                        <a:effectLst/>
                        <a:latin typeface="メイリオ" panose="020B0604030504040204" pitchFamily="50" charset="-128"/>
                        <a:ea typeface="メイリオ" panose="020B0604030504040204" pitchFamily="50" charset="-128"/>
                      </a:endParaRPr>
                    </a:p>
                    <a:p>
                      <a:pPr algn="l">
                        <a:lnSpc>
                          <a:spcPts val="1600"/>
                        </a:lnSpc>
                        <a:spcAft>
                          <a:spcPts val="0"/>
                        </a:spcAft>
                      </a:pPr>
                      <a:r>
                        <a:rPr lang="ja-JP" altLang="en-US" sz="1200" kern="100" dirty="0" smtClean="0">
                          <a:effectLst/>
                          <a:latin typeface="メイリオ" panose="020B0604030504040204" pitchFamily="50" charset="-128"/>
                          <a:ea typeface="メイリオ" panose="020B0604030504040204" pitchFamily="50" charset="-128"/>
                        </a:rPr>
                        <a:t>（申込額は</a:t>
                      </a:r>
                      <a:r>
                        <a:rPr lang="en-US" altLang="ja-JP" sz="1200" kern="100" dirty="0" smtClean="0">
                          <a:effectLst/>
                          <a:latin typeface="メイリオ" panose="020B0604030504040204" pitchFamily="50" charset="-128"/>
                          <a:ea typeface="メイリオ" panose="020B0604030504040204" pitchFamily="50" charset="-128"/>
                        </a:rPr>
                        <a:t>10</a:t>
                      </a:r>
                      <a:r>
                        <a:rPr lang="ja-JP" altLang="en-US" sz="1200" kern="100" dirty="0" smtClean="0">
                          <a:effectLst/>
                          <a:latin typeface="メイリオ" panose="020B0604030504040204" pitchFamily="50" charset="-128"/>
                          <a:ea typeface="メイリオ" panose="020B0604030504040204" pitchFamily="50" charset="-128"/>
                        </a:rPr>
                        <a:t>万円単位とする。</a:t>
                      </a:r>
                      <a:r>
                        <a:rPr lang="en-US" altLang="ja-JP" sz="1200" kern="100" dirty="0" smtClean="0">
                          <a:effectLst/>
                          <a:latin typeface="メイリオ" panose="020B0604030504040204" pitchFamily="50" charset="-128"/>
                          <a:ea typeface="メイリオ" panose="020B0604030504040204" pitchFamily="50" charset="-128"/>
                        </a:rPr>
                        <a:t>1</a:t>
                      </a:r>
                      <a:r>
                        <a:rPr lang="ja-JP" altLang="en-US" sz="1200" kern="100" dirty="0" smtClean="0">
                          <a:effectLst/>
                          <a:latin typeface="メイリオ" panose="020B0604030504040204" pitchFamily="50" charset="-128"/>
                          <a:ea typeface="メイリオ" panose="020B0604030504040204" pitchFamily="50" charset="-128"/>
                        </a:rPr>
                        <a:t>金融機関</a:t>
                      </a:r>
                      <a:r>
                        <a:rPr lang="en-US" altLang="ja-JP" sz="1200" kern="100" dirty="0" smtClean="0">
                          <a:effectLst/>
                          <a:latin typeface="メイリオ" panose="020B0604030504040204" pitchFamily="50" charset="-128"/>
                          <a:ea typeface="メイリオ" panose="020B0604030504040204" pitchFamily="50" charset="-128"/>
                        </a:rPr>
                        <a:t>1</a:t>
                      </a:r>
                      <a:r>
                        <a:rPr lang="ja-JP" altLang="en-US" sz="1200" kern="100" dirty="0" smtClean="0">
                          <a:effectLst/>
                          <a:latin typeface="メイリオ" panose="020B0604030504040204" pitchFamily="50" charset="-128"/>
                          <a:ea typeface="メイリオ" panose="020B0604030504040204" pitchFamily="50" charset="-128"/>
                        </a:rPr>
                        <a:t>口限りとする。）</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1916858806"/>
                  </a:ext>
                </a:extLst>
              </a:tr>
              <a:tr h="476292">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資金使途</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事業資金</a:t>
                      </a:r>
                      <a:r>
                        <a:rPr lang="ja-JP" sz="1200" kern="100" dirty="0" smtClean="0">
                          <a:effectLst/>
                          <a:latin typeface="メイリオ" panose="020B0604030504040204" pitchFamily="50" charset="-128"/>
                          <a:ea typeface="メイリオ" panose="020B0604030504040204" pitchFamily="50" charset="-128"/>
                        </a:rPr>
                        <a:t>（</a:t>
                      </a:r>
                      <a:r>
                        <a:rPr lang="ja-JP" altLang="en-US" sz="1200" kern="100" dirty="0" smtClean="0">
                          <a:effectLst/>
                          <a:latin typeface="メイリオ" panose="020B0604030504040204" pitchFamily="50" charset="-128"/>
                          <a:ea typeface="メイリオ" panose="020B0604030504040204" pitchFamily="50" charset="-128"/>
                        </a:rPr>
                        <a:t>目標達成のための</a:t>
                      </a:r>
                      <a:r>
                        <a:rPr lang="ja-JP" sz="1200" kern="100" dirty="0" smtClean="0">
                          <a:effectLst/>
                          <a:latin typeface="メイリオ" panose="020B0604030504040204" pitchFamily="50" charset="-128"/>
                          <a:ea typeface="メイリオ" panose="020B0604030504040204" pitchFamily="50" charset="-128"/>
                        </a:rPr>
                        <a:t>実需</a:t>
                      </a:r>
                      <a:r>
                        <a:rPr lang="ja-JP" sz="1200" kern="100" dirty="0">
                          <a:effectLst/>
                          <a:latin typeface="メイリオ" panose="020B0604030504040204" pitchFamily="50" charset="-128"/>
                          <a:ea typeface="メイリオ" panose="020B0604030504040204" pitchFamily="50" charset="-128"/>
                        </a:rPr>
                        <a:t>資金に</a:t>
                      </a:r>
                      <a:r>
                        <a:rPr lang="ja-JP" sz="1200" kern="100" dirty="0" smtClean="0">
                          <a:effectLst/>
                          <a:latin typeface="メイリオ" panose="020B0604030504040204" pitchFamily="50" charset="-128"/>
                          <a:ea typeface="メイリオ" panose="020B0604030504040204" pitchFamily="50" charset="-128"/>
                        </a:rPr>
                        <a:t>限</a:t>
                      </a:r>
                      <a:r>
                        <a:rPr lang="ja-JP" altLang="en-US" sz="1200" kern="100" dirty="0" smtClean="0">
                          <a:effectLst/>
                          <a:latin typeface="メイリオ" panose="020B0604030504040204" pitchFamily="50" charset="-128"/>
                          <a:ea typeface="メイリオ" panose="020B0604030504040204" pitchFamily="50" charset="-128"/>
                        </a:rPr>
                        <a:t>る。</a:t>
                      </a:r>
                      <a:r>
                        <a:rPr lang="ja-JP" sz="1200" kern="100" dirty="0" smtClean="0">
                          <a:effectLst/>
                          <a:latin typeface="メイリオ" panose="020B0604030504040204" pitchFamily="50" charset="-128"/>
                          <a:ea typeface="メイリオ" panose="020B0604030504040204" pitchFamily="50" charset="-128"/>
                        </a:rPr>
                        <a:t>既存</a:t>
                      </a:r>
                      <a:r>
                        <a:rPr lang="ja-JP" sz="1200" kern="100" dirty="0">
                          <a:effectLst/>
                          <a:latin typeface="メイリオ" panose="020B0604030504040204" pitchFamily="50" charset="-128"/>
                          <a:ea typeface="メイリオ" panose="020B0604030504040204" pitchFamily="50" charset="-128"/>
                        </a:rPr>
                        <a:t>融資の借換は認めない。不動産取得資金</a:t>
                      </a:r>
                      <a:r>
                        <a:rPr lang="ja-JP" sz="1200" kern="100" dirty="0" smtClean="0">
                          <a:effectLst/>
                          <a:latin typeface="メイリオ" panose="020B0604030504040204" pitchFamily="50" charset="-128"/>
                          <a:ea typeface="メイリオ" panose="020B0604030504040204" pitchFamily="50" charset="-128"/>
                        </a:rPr>
                        <a:t>は</a:t>
                      </a:r>
                      <a:r>
                        <a:rPr lang="ja-JP" altLang="en-US" sz="1200" kern="100" dirty="0" smtClean="0">
                          <a:effectLst/>
                          <a:latin typeface="メイリオ" panose="020B0604030504040204" pitchFamily="50" charset="-128"/>
                          <a:ea typeface="メイリオ" panose="020B0604030504040204" pitchFamily="50" charset="-128"/>
                        </a:rPr>
                        <a:t>不可</a:t>
                      </a:r>
                      <a:r>
                        <a:rPr lang="ja-JP" sz="1200" kern="100" dirty="0" smtClean="0">
                          <a:effectLst/>
                          <a:latin typeface="メイリオ" panose="020B0604030504040204" pitchFamily="50" charset="-128"/>
                          <a:ea typeface="メイリオ" panose="020B0604030504040204" pitchFamily="50" charset="-128"/>
                        </a:rPr>
                        <a:t>。</a:t>
                      </a:r>
                      <a:r>
                        <a:rPr lang="ja-JP" sz="1200" kern="100" dirty="0">
                          <a:effectLst/>
                          <a:latin typeface="メイリオ" panose="020B0604030504040204" pitchFamily="50" charset="-128"/>
                          <a:ea typeface="メイリオ" panose="020B0604030504040204" pitchFamily="50" charset="-128"/>
                        </a:rPr>
                        <a:t>）</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318213897"/>
                  </a:ext>
                </a:extLst>
              </a:tr>
              <a:tr h="2278280">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保証期間</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r>
                        <a:rPr kumimoji="1" lang="ja-JP" altLang="ja-JP" sz="1200" kern="1200" dirty="0" smtClean="0">
                          <a:solidFill>
                            <a:schemeClr val="tx1"/>
                          </a:solidFill>
                          <a:effectLst/>
                          <a:latin typeface="メイリオ" panose="020B0604030504040204" pitchFamily="50" charset="-128"/>
                          <a:ea typeface="メイリオ" panose="020B0604030504040204" pitchFamily="50" charset="-128"/>
                          <a:cs typeface="+mn-cs"/>
                        </a:rPr>
                        <a:t>１０年以内（</a:t>
                      </a:r>
                      <a:r>
                        <a:rPr kumimoji="1" lang="ja-JP" altLang="en-US" sz="1200" kern="1200" dirty="0" smtClean="0">
                          <a:solidFill>
                            <a:schemeClr val="tx1"/>
                          </a:solidFill>
                          <a:effectLst/>
                          <a:latin typeface="メイリオ" panose="020B0604030504040204" pitchFamily="50" charset="-128"/>
                          <a:ea typeface="メイリオ" panose="020B0604030504040204" pitchFamily="50" charset="-128"/>
                          <a:cs typeface="+mn-cs"/>
                        </a:rPr>
                        <a:t>トライアル</a:t>
                      </a:r>
                      <a:r>
                        <a:rPr kumimoji="1" lang="ja-JP" altLang="ja-JP" sz="1200" kern="1200" dirty="0" smtClean="0">
                          <a:solidFill>
                            <a:schemeClr val="tx1"/>
                          </a:solidFill>
                          <a:effectLst/>
                          <a:latin typeface="メイリオ" panose="020B0604030504040204" pitchFamily="50" charset="-128"/>
                          <a:ea typeface="メイリオ" panose="020B0604030504040204" pitchFamily="50" charset="-128"/>
                          <a:cs typeface="+mn-cs"/>
                        </a:rPr>
                        <a:t>期間</a:t>
                      </a:r>
                      <a:r>
                        <a:rPr kumimoji="1" lang="ja-JP" altLang="en-US" sz="1200" kern="1200" dirty="0" smtClean="0">
                          <a:solidFill>
                            <a:schemeClr val="tx1"/>
                          </a:solidFill>
                          <a:effectLst/>
                          <a:latin typeface="メイリオ" panose="020B0604030504040204" pitchFamily="50" charset="-128"/>
                          <a:ea typeface="メイリオ" panose="020B0604030504040204" pitchFamily="50" charset="-128"/>
                          <a:cs typeface="+mn-cs"/>
                        </a:rPr>
                        <a:t>は</a:t>
                      </a:r>
                      <a:r>
                        <a:rPr kumimoji="1" lang="en-US" altLang="ja-JP" sz="1200" kern="1200" dirty="0" smtClean="0">
                          <a:solidFill>
                            <a:schemeClr val="tx1"/>
                          </a:solidFill>
                          <a:effectLst/>
                          <a:latin typeface="メイリオ" panose="020B0604030504040204" pitchFamily="50" charset="-128"/>
                          <a:ea typeface="メイリオ" panose="020B0604030504040204" pitchFamily="50" charset="-128"/>
                          <a:cs typeface="+mn-cs"/>
                        </a:rPr>
                        <a:t>3</a:t>
                      </a:r>
                      <a:r>
                        <a:rPr kumimoji="1" lang="ja-JP" altLang="en-US" sz="1200" kern="1200" dirty="0" smtClean="0">
                          <a:solidFill>
                            <a:schemeClr val="tx1"/>
                          </a:solidFill>
                          <a:effectLst/>
                          <a:latin typeface="メイリオ" panose="020B0604030504040204" pitchFamily="50" charset="-128"/>
                          <a:ea typeface="メイリオ" panose="020B0604030504040204" pitchFamily="50" charset="-128"/>
                          <a:cs typeface="+mn-cs"/>
                        </a:rPr>
                        <a:t>年以内、長期保証は</a:t>
                      </a:r>
                      <a:r>
                        <a:rPr kumimoji="1" lang="en-US" altLang="ja-JP" sz="1200" kern="1200" dirty="0" smtClean="0">
                          <a:solidFill>
                            <a:schemeClr val="tx1"/>
                          </a:solidFill>
                          <a:effectLst/>
                          <a:latin typeface="メイリオ" panose="020B0604030504040204" pitchFamily="50" charset="-128"/>
                          <a:ea typeface="メイリオ" panose="020B0604030504040204" pitchFamily="50" charset="-128"/>
                          <a:cs typeface="+mn-cs"/>
                        </a:rPr>
                        <a:t>7</a:t>
                      </a:r>
                      <a:r>
                        <a:rPr kumimoji="1" lang="ja-JP" altLang="en-US" sz="1200" kern="1200" dirty="0" smtClean="0">
                          <a:solidFill>
                            <a:schemeClr val="tx1"/>
                          </a:solidFill>
                          <a:effectLst/>
                          <a:latin typeface="メイリオ" panose="020B0604030504040204" pitchFamily="50" charset="-128"/>
                          <a:ea typeface="メイリオ" panose="020B0604030504040204" pitchFamily="50" charset="-128"/>
                          <a:cs typeface="+mn-cs"/>
                        </a:rPr>
                        <a:t>年以内据置なし</a:t>
                      </a:r>
                      <a:r>
                        <a:rPr kumimoji="1" lang="ja-JP" altLang="ja-JP" sz="1200" kern="1200" dirty="0" smtClean="0">
                          <a:solidFill>
                            <a:schemeClr val="tx1"/>
                          </a:solidFill>
                          <a:effectLst/>
                          <a:latin typeface="メイリオ" panose="020B0604030504040204" pitchFamily="50" charset="-128"/>
                          <a:ea typeface="メイリオ" panose="020B0604030504040204" pitchFamily="50" charset="-128"/>
                          <a:cs typeface="+mn-cs"/>
                        </a:rPr>
                        <a:t>）</a:t>
                      </a:r>
                      <a:endParaRPr kumimoji="1" lang="en-US" altLang="ja-JP" sz="1200" kern="1200" dirty="0" smtClean="0">
                        <a:solidFill>
                          <a:schemeClr val="tx1"/>
                        </a:solidFill>
                        <a:effectLst/>
                        <a:latin typeface="メイリオ" panose="020B0604030504040204" pitchFamily="50" charset="-128"/>
                        <a:ea typeface="メイリオ" panose="020B0604030504040204" pitchFamily="50" charset="-128"/>
                        <a:cs typeface="+mn-cs"/>
                      </a:endParaRPr>
                    </a:p>
                    <a:p>
                      <a:r>
                        <a:rPr kumimoji="1" lang="en-US" altLang="ja-JP" sz="1100" kern="1200" dirty="0" smtClean="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継続時の取扱</a:t>
                      </a:r>
                      <a:r>
                        <a:rPr kumimoji="1" lang="en-US" altLang="ja-JP" sz="1100" kern="1200" dirty="0" smtClean="0">
                          <a:solidFill>
                            <a:schemeClr val="tx1"/>
                          </a:solidFill>
                          <a:effectLst/>
                          <a:latin typeface="メイリオ" panose="020B0604030504040204" pitchFamily="50" charset="-128"/>
                          <a:ea typeface="メイリオ" panose="020B0604030504040204" pitchFamily="50" charset="-128"/>
                          <a:cs typeface="+mn-cs"/>
                        </a:rPr>
                        <a:t>】</a:t>
                      </a:r>
                    </a:p>
                    <a:p>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次の継続要件を満たすことを条件として、新規保証の申込により継続することができる。ただし、継続可能回数は最大２回とする。</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①</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既保証付融資が条件変更等の返済緩和を実施していないこと</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②</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著しい社外流出など、本制度が目的に反して利用されていないこと</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③</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その他、保証利用要件を満たさなくなっていないこと</a:t>
                      </a:r>
                      <a:endParaRPr kumimoji="1" lang="en-US" altLang="ja-JP" sz="1100" kern="1200" dirty="0" smtClean="0">
                        <a:solidFill>
                          <a:schemeClr val="tx1"/>
                        </a:solidFill>
                        <a:effectLst/>
                        <a:latin typeface="メイリオ" panose="020B0604030504040204" pitchFamily="50" charset="-128"/>
                        <a:ea typeface="メイリオ" panose="020B0604030504040204" pitchFamily="50" charset="-128"/>
                        <a:cs typeface="+mn-cs"/>
                      </a:endParaRPr>
                    </a:p>
                    <a:p>
                      <a:r>
                        <a:rPr kumimoji="1" lang="en-US" altLang="ja-JP" sz="1100" kern="1200" dirty="0" smtClean="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長期切替時の取扱</a:t>
                      </a:r>
                      <a:r>
                        <a:rPr kumimoji="1" lang="en-US" altLang="ja-JP" sz="1100" kern="1200" dirty="0" smtClean="0">
                          <a:solidFill>
                            <a:schemeClr val="tx1"/>
                          </a:solidFill>
                          <a:effectLst/>
                          <a:latin typeface="メイリオ" panose="020B0604030504040204" pitchFamily="50" charset="-128"/>
                          <a:ea typeface="メイリオ" panose="020B0604030504040204" pitchFamily="50" charset="-128"/>
                          <a:cs typeface="+mn-cs"/>
                        </a:rPr>
                        <a:t>】</a:t>
                      </a:r>
                    </a:p>
                    <a:p>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次の切替要件を満たすことを条件として、新規保証の申込により長期分割返済に切替することができる。</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①</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既保証付融資が条件変更等の返済緩和を実施していないこと</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②</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著しい社外流出など、本制度が目的に反して利用されていないこと</a:t>
                      </a:r>
                    </a:p>
                    <a:p>
                      <a:pPr lvl="0"/>
                      <a:r>
                        <a:rPr kumimoji="1" lang="ja-JP" altLang="en-US" sz="1100" kern="1200" dirty="0" smtClean="0">
                          <a:solidFill>
                            <a:schemeClr val="tx1"/>
                          </a:solidFill>
                          <a:effectLst/>
                          <a:latin typeface="メイリオ" panose="020B0604030504040204" pitchFamily="50" charset="-128"/>
                          <a:ea typeface="メイリオ" panose="020B0604030504040204" pitchFamily="50" charset="-128"/>
                          <a:cs typeface="+mn-cs"/>
                        </a:rPr>
                        <a:t>　③</a:t>
                      </a:r>
                      <a:r>
                        <a:rPr kumimoji="1" lang="ja-JP" altLang="ja-JP" sz="1100" kern="1200" dirty="0" smtClean="0">
                          <a:solidFill>
                            <a:schemeClr val="tx1"/>
                          </a:solidFill>
                          <a:effectLst/>
                          <a:latin typeface="メイリオ" panose="020B0604030504040204" pitchFamily="50" charset="-128"/>
                          <a:ea typeface="メイリオ" panose="020B0604030504040204" pitchFamily="50" charset="-128"/>
                          <a:cs typeface="+mn-cs"/>
                        </a:rPr>
                        <a:t>その他、保証利用要件を満たさなくなっていないこと</a:t>
                      </a:r>
                    </a:p>
                  </a:txBody>
                  <a:tcPr marL="72000" marR="72000" marT="36000" marB="36000" anchor="ctr"/>
                </a:tc>
                <a:extLst>
                  <a:ext uri="{0D108BD9-81ED-4DB2-BD59-A6C34878D82A}">
                    <a16:rowId xmlns:a16="http://schemas.microsoft.com/office/drawing/2014/main" val="1331523328"/>
                  </a:ext>
                </a:extLst>
              </a:tr>
              <a:tr h="321375">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貸付形式</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手形貸付または証書貸付</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2420613800"/>
                  </a:ext>
                </a:extLst>
              </a:tr>
              <a:tr h="321375">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返済方法</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一括</a:t>
                      </a:r>
                      <a:r>
                        <a:rPr lang="ja-JP" sz="1200" kern="100" dirty="0" smtClean="0">
                          <a:effectLst/>
                          <a:latin typeface="メイリオ" panose="020B0604030504040204" pitchFamily="50" charset="-128"/>
                          <a:ea typeface="メイリオ" panose="020B0604030504040204" pitchFamily="50" charset="-128"/>
                        </a:rPr>
                        <a:t>返済</a:t>
                      </a:r>
                      <a:r>
                        <a:rPr lang="ja-JP" altLang="en-US" sz="1200" kern="100" dirty="0" smtClean="0">
                          <a:effectLst/>
                          <a:latin typeface="メイリオ" panose="020B0604030504040204" pitchFamily="50" charset="-128"/>
                          <a:ea typeface="メイリオ" panose="020B0604030504040204" pitchFamily="50" charset="-128"/>
                        </a:rPr>
                        <a:t>または分割返済</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866203808"/>
                  </a:ext>
                </a:extLst>
              </a:tr>
              <a:tr h="321375">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貸付利率</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金融機関所定利率</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2884160768"/>
                  </a:ext>
                </a:extLst>
              </a:tr>
              <a:tr h="321375">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担保</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必要に応じて</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3955696823"/>
                  </a:ext>
                </a:extLst>
              </a:tr>
              <a:tr h="321375">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連帯保証人</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sz="1200" kern="100" dirty="0">
                          <a:effectLst/>
                          <a:latin typeface="メイリオ" panose="020B0604030504040204" pitchFamily="50" charset="-128"/>
                          <a:ea typeface="メイリオ" panose="020B0604030504040204" pitchFamily="50" charset="-128"/>
                        </a:rPr>
                        <a:t>原則と</a:t>
                      </a:r>
                      <a:r>
                        <a:rPr lang="ja-JP" sz="1200" kern="100" dirty="0" smtClean="0">
                          <a:effectLst/>
                          <a:latin typeface="メイリオ" panose="020B0604030504040204" pitchFamily="50" charset="-128"/>
                          <a:ea typeface="メイリオ" panose="020B0604030504040204" pitchFamily="50" charset="-128"/>
                        </a:rPr>
                        <a:t>して</a:t>
                      </a:r>
                      <a:r>
                        <a:rPr lang="ja-JP" altLang="en-US" sz="1200" kern="100" dirty="0" smtClean="0">
                          <a:effectLst/>
                          <a:latin typeface="メイリオ" panose="020B0604030504040204" pitchFamily="50" charset="-128"/>
                          <a:ea typeface="メイリオ" panose="020B0604030504040204" pitchFamily="50" charset="-128"/>
                        </a:rPr>
                        <a:t>、</a:t>
                      </a:r>
                      <a:r>
                        <a:rPr lang="ja-JP" sz="1200" kern="100" dirty="0" smtClean="0">
                          <a:effectLst/>
                          <a:latin typeface="メイリオ" panose="020B0604030504040204" pitchFamily="50" charset="-128"/>
                          <a:ea typeface="メイリオ" panose="020B0604030504040204" pitchFamily="50" charset="-128"/>
                        </a:rPr>
                        <a:t>法人</a:t>
                      </a:r>
                      <a:r>
                        <a:rPr lang="ja-JP" altLang="en-US" sz="1200" kern="100" dirty="0" smtClean="0">
                          <a:effectLst/>
                          <a:latin typeface="メイリオ" panose="020B0604030504040204" pitchFamily="50" charset="-128"/>
                          <a:ea typeface="メイリオ" panose="020B0604030504040204" pitchFamily="50" charset="-128"/>
                        </a:rPr>
                        <a:t>の</a:t>
                      </a:r>
                      <a:r>
                        <a:rPr lang="ja-JP" sz="1200" kern="100" dirty="0" smtClean="0">
                          <a:effectLst/>
                          <a:latin typeface="メイリオ" panose="020B0604030504040204" pitchFamily="50" charset="-128"/>
                          <a:ea typeface="メイリオ" panose="020B0604030504040204" pitchFamily="50" charset="-128"/>
                        </a:rPr>
                        <a:t>代表者</a:t>
                      </a:r>
                      <a:r>
                        <a:rPr lang="ja-JP" sz="1200" kern="100" dirty="0">
                          <a:effectLst/>
                          <a:latin typeface="メイリオ" panose="020B0604030504040204" pitchFamily="50" charset="-128"/>
                          <a:ea typeface="メイリオ" panose="020B0604030504040204" pitchFamily="50" charset="-128"/>
                        </a:rPr>
                        <a:t>以外は不要</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extLst>
                  <a:ext uri="{0D108BD9-81ED-4DB2-BD59-A6C34878D82A}">
                    <a16:rowId xmlns:a16="http://schemas.microsoft.com/office/drawing/2014/main" val="1031008131"/>
                  </a:ext>
                </a:extLst>
              </a:tr>
              <a:tr h="2823024">
                <a:tc>
                  <a:txBody>
                    <a:bodyPr/>
                    <a:lstStyle/>
                    <a:p>
                      <a:pPr algn="ctr">
                        <a:lnSpc>
                          <a:spcPts val="1600"/>
                        </a:lnSpc>
                        <a:spcAft>
                          <a:spcPts val="0"/>
                        </a:spcAft>
                      </a:pPr>
                      <a:r>
                        <a:rPr lang="ja-JP" sz="1400" kern="100" dirty="0">
                          <a:effectLst/>
                          <a:latin typeface="メイリオ" panose="020B0604030504040204" pitchFamily="50" charset="-128"/>
                          <a:ea typeface="メイリオ" panose="020B0604030504040204" pitchFamily="50" charset="-128"/>
                        </a:rPr>
                        <a:t>保証料率</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72000" marT="36000" marB="36000" anchor="ctr"/>
                </a:tc>
                <a:tc>
                  <a:txBody>
                    <a:bodyPr/>
                    <a:lstStyle/>
                    <a:p>
                      <a:pPr algn="just">
                        <a:lnSpc>
                          <a:spcPts val="1600"/>
                        </a:lnSpc>
                        <a:spcAft>
                          <a:spcPts val="0"/>
                        </a:spcAft>
                      </a:pPr>
                      <a:r>
                        <a:rPr lang="ja-JP" altLang="en-US" sz="1200" kern="100" dirty="0" smtClean="0">
                          <a:effectLst/>
                          <a:latin typeface="メイリオ" panose="020B0604030504040204" pitchFamily="50" charset="-128"/>
                          <a:ea typeface="メイリオ" panose="020B0604030504040204" pitchFamily="50" charset="-128"/>
                        </a:rPr>
                        <a:t>（１）基準保証料率</a:t>
                      </a:r>
                    </a:p>
                    <a:p>
                      <a:pPr algn="just">
                        <a:lnSpc>
                          <a:spcPts val="1600"/>
                        </a:lnSpc>
                        <a:spcAft>
                          <a:spcPts val="0"/>
                        </a:spcAft>
                      </a:pPr>
                      <a:r>
                        <a:rPr lang="ja-JP" altLang="en-US" sz="1200" kern="100" dirty="0" smtClean="0">
                          <a:effectLst/>
                          <a:latin typeface="メイリオ" panose="020B0604030504040204" pitchFamily="50" charset="-128"/>
                          <a:ea typeface="メイリオ" panose="020B0604030504040204" pitchFamily="50" charset="-128"/>
                        </a:rPr>
                        <a:t>　初回保証および「目標達成できない場合」に継続する「短期保証」あるいは切替する「長期保証」の保証料率は下表のとおりとする。</a:t>
                      </a:r>
                      <a:endParaRPr lang="en-US" altLang="ja-JP" sz="1200" kern="100" dirty="0" smtClean="0">
                        <a:effectLst/>
                        <a:latin typeface="メイリオ" panose="020B0604030504040204" pitchFamily="50" charset="-128"/>
                        <a:ea typeface="メイリオ" panose="020B0604030504040204" pitchFamily="50" charset="-128"/>
                      </a:endParaRPr>
                    </a:p>
                    <a:p>
                      <a:pPr algn="just">
                        <a:lnSpc>
                          <a:spcPts val="1600"/>
                        </a:lnSpc>
                        <a:spcAft>
                          <a:spcPts val="0"/>
                        </a:spcAft>
                      </a:pPr>
                      <a:endParaRPr lang="ja-JP" altLang="en-US" sz="1000" kern="100" dirty="0" smtClean="0">
                        <a:effectLst/>
                        <a:latin typeface="メイリオ" panose="020B0604030504040204" pitchFamily="50" charset="-128"/>
                        <a:ea typeface="メイリオ" panose="020B0604030504040204" pitchFamily="50" charset="-128"/>
                      </a:endParaRPr>
                    </a:p>
                    <a:p>
                      <a:pPr algn="just">
                        <a:lnSpc>
                          <a:spcPts val="1600"/>
                        </a:lnSpc>
                        <a:spcAft>
                          <a:spcPts val="0"/>
                        </a:spcAft>
                      </a:pPr>
                      <a:endParaRPr lang="ja-JP" altLang="en-US" sz="1200" kern="100" dirty="0" smtClean="0">
                        <a:effectLst/>
                        <a:latin typeface="メイリオ" panose="020B0604030504040204" pitchFamily="50" charset="-128"/>
                        <a:ea typeface="メイリオ" panose="020B0604030504040204" pitchFamily="50" charset="-128"/>
                      </a:endParaRPr>
                    </a:p>
                    <a:p>
                      <a:pPr algn="just">
                        <a:lnSpc>
                          <a:spcPts val="1600"/>
                        </a:lnSpc>
                        <a:spcAft>
                          <a:spcPts val="0"/>
                        </a:spcAft>
                      </a:pPr>
                      <a:endParaRPr lang="ja-JP" altLang="en-US" sz="1200" kern="100" dirty="0" smtClean="0">
                        <a:effectLst/>
                        <a:latin typeface="メイリオ" panose="020B0604030504040204" pitchFamily="50" charset="-128"/>
                        <a:ea typeface="メイリオ" panose="020B0604030504040204" pitchFamily="50" charset="-128"/>
                      </a:endParaRPr>
                    </a:p>
                    <a:p>
                      <a:pPr algn="just">
                        <a:lnSpc>
                          <a:spcPts val="1600"/>
                        </a:lnSpc>
                        <a:spcAft>
                          <a:spcPts val="0"/>
                        </a:spcAft>
                      </a:pPr>
                      <a:endParaRPr lang="en-US" altLang="ja-JP" sz="1200" kern="100" dirty="0" smtClean="0">
                        <a:effectLst/>
                        <a:latin typeface="メイリオ" panose="020B0604030504040204" pitchFamily="50" charset="-128"/>
                        <a:ea typeface="メイリオ" panose="020B0604030504040204" pitchFamily="50" charset="-128"/>
                      </a:endParaRPr>
                    </a:p>
                    <a:p>
                      <a:pPr marL="0" marR="0" indent="0" algn="just" defTabSz="1280160" rtl="0" eaLnBrk="1" fontAlgn="auto" latinLnBrk="0" hangingPunct="1">
                        <a:lnSpc>
                          <a:spcPts val="1600"/>
                        </a:lnSpc>
                        <a:spcBef>
                          <a:spcPts val="0"/>
                        </a:spcBef>
                        <a:spcAft>
                          <a:spcPts val="0"/>
                        </a:spcAft>
                        <a:buClrTx/>
                        <a:buSzTx/>
                        <a:buFontTx/>
                        <a:buNone/>
                        <a:tabLst/>
                        <a:defRPr/>
                      </a:pPr>
                      <a:r>
                        <a:rPr lang="ja-JP" altLang="en-US" sz="1200" kern="100" dirty="0" smtClean="0">
                          <a:effectLst/>
                          <a:latin typeface="メイリオ" panose="020B0604030504040204" pitchFamily="50" charset="-128"/>
                          <a:ea typeface="メイリオ" panose="020B0604030504040204" pitchFamily="50" charset="-128"/>
                        </a:rPr>
                        <a:t>　＊有担保割引</a:t>
                      </a:r>
                      <a:r>
                        <a:rPr lang="en-US" altLang="ja-JP" sz="1200" kern="100" dirty="0" smtClean="0">
                          <a:effectLst/>
                          <a:latin typeface="メイリオ" panose="020B0604030504040204" pitchFamily="50" charset="-128"/>
                          <a:ea typeface="メイリオ" panose="020B0604030504040204" pitchFamily="50" charset="-128"/>
                        </a:rPr>
                        <a:t>0.1</a:t>
                      </a:r>
                      <a:r>
                        <a:rPr lang="ja-JP" altLang="en-US" sz="1200" kern="100" dirty="0" smtClean="0">
                          <a:effectLst/>
                          <a:latin typeface="メイリオ" panose="020B0604030504040204" pitchFamily="50" charset="-128"/>
                          <a:ea typeface="メイリオ" panose="020B0604030504040204" pitchFamily="50" charset="-128"/>
                        </a:rPr>
                        <a:t>％、会計参与設置会社割引</a:t>
                      </a:r>
                      <a:r>
                        <a:rPr lang="en-US" altLang="ja-JP" sz="1200" kern="100" dirty="0" smtClean="0">
                          <a:effectLst/>
                          <a:latin typeface="メイリオ" panose="020B0604030504040204" pitchFamily="50" charset="-128"/>
                          <a:ea typeface="メイリオ" panose="020B0604030504040204" pitchFamily="50" charset="-128"/>
                        </a:rPr>
                        <a:t>0.1</a:t>
                      </a:r>
                      <a:r>
                        <a:rPr lang="ja-JP" altLang="en-US" sz="1200" kern="100" dirty="0" smtClean="0">
                          <a:effectLst/>
                          <a:latin typeface="メイリオ" panose="020B0604030504040204" pitchFamily="50" charset="-128"/>
                          <a:ea typeface="メイリオ" panose="020B0604030504040204" pitchFamily="50" charset="-128"/>
                        </a:rPr>
                        <a:t>％は利用可能</a:t>
                      </a:r>
                      <a:endParaRPr lang="en-US" altLang="ja-JP" sz="1200" kern="100" dirty="0" smtClean="0">
                        <a:effectLst/>
                        <a:latin typeface="メイリオ" panose="020B0604030504040204" pitchFamily="50" charset="-128"/>
                        <a:ea typeface="メイリオ" panose="020B0604030504040204" pitchFamily="50" charset="-128"/>
                      </a:endParaRPr>
                    </a:p>
                    <a:p>
                      <a:r>
                        <a:rPr kumimoji="1" lang="ja-JP" altLang="ja-JP" sz="1200" kern="1200" dirty="0" smtClean="0">
                          <a:solidFill>
                            <a:schemeClr val="tx1"/>
                          </a:solidFill>
                          <a:effectLst/>
                          <a:latin typeface="+mn-lt"/>
                          <a:ea typeface="+mn-ea"/>
                          <a:cs typeface="+mn-cs"/>
                        </a:rPr>
                        <a:t>　</a:t>
                      </a:r>
                      <a:r>
                        <a:rPr kumimoji="1" lang="ja-JP" altLang="ja-JP" sz="1050" kern="1200" dirty="0" smtClean="0">
                          <a:solidFill>
                            <a:schemeClr val="tx1"/>
                          </a:solidFill>
                          <a:effectLst/>
                          <a:latin typeface="+mn-lt"/>
                          <a:ea typeface="+mn-ea"/>
                          <a:cs typeface="+mn-cs"/>
                        </a:rPr>
                        <a:t>注</a:t>
                      </a:r>
                      <a:r>
                        <a:rPr kumimoji="1" lang="en-US" altLang="ja-JP" sz="1050" kern="1200" dirty="0" smtClean="0">
                          <a:solidFill>
                            <a:schemeClr val="tx1"/>
                          </a:solidFill>
                          <a:effectLst/>
                          <a:latin typeface="+mn-lt"/>
                          <a:ea typeface="+mn-ea"/>
                          <a:cs typeface="+mn-cs"/>
                        </a:rPr>
                        <a:t>1</a:t>
                      </a:r>
                      <a:r>
                        <a:rPr kumimoji="1" lang="ja-JP" altLang="ja-JP" sz="1050" kern="1200" dirty="0" smtClean="0">
                          <a:solidFill>
                            <a:schemeClr val="tx1"/>
                          </a:solidFill>
                          <a:effectLst/>
                          <a:latin typeface="+mn-lt"/>
                          <a:ea typeface="+mn-ea"/>
                          <a:cs typeface="+mn-cs"/>
                        </a:rPr>
                        <a:t>）</a:t>
                      </a:r>
                      <a:r>
                        <a:rPr kumimoji="1" lang="ja-JP" altLang="en-US" sz="1050" kern="1200" dirty="0" smtClean="0">
                          <a:solidFill>
                            <a:schemeClr val="tx1"/>
                          </a:solidFill>
                          <a:effectLst/>
                          <a:latin typeface="+mn-lt"/>
                          <a:ea typeface="+mn-ea"/>
                          <a:cs typeface="+mn-cs"/>
                        </a:rPr>
                        <a:t>区分</a:t>
                      </a:r>
                      <a:r>
                        <a:rPr kumimoji="1" lang="ja-JP" altLang="ja-JP" sz="1050" kern="1200" dirty="0" smtClean="0">
                          <a:solidFill>
                            <a:schemeClr val="tx1"/>
                          </a:solidFill>
                          <a:effectLst/>
                          <a:latin typeface="+mn-lt"/>
                          <a:ea typeface="+mn-ea"/>
                          <a:cs typeface="+mn-cs"/>
                        </a:rPr>
                        <a:t>５の内、次の場合は保証料率１．</a:t>
                      </a:r>
                      <a:r>
                        <a:rPr kumimoji="1" lang="ja-JP" altLang="en-US" sz="1050" kern="1200" dirty="0" smtClean="0">
                          <a:solidFill>
                            <a:schemeClr val="tx1"/>
                          </a:solidFill>
                          <a:effectLst/>
                          <a:latin typeface="+mn-lt"/>
                          <a:ea typeface="+mn-ea"/>
                          <a:cs typeface="+mn-cs"/>
                        </a:rPr>
                        <a:t>１</a:t>
                      </a:r>
                      <a:r>
                        <a:rPr kumimoji="1" lang="ja-JP" altLang="ja-JP" sz="1050" kern="1200" dirty="0" smtClean="0">
                          <a:solidFill>
                            <a:schemeClr val="tx1"/>
                          </a:solidFill>
                          <a:effectLst/>
                          <a:latin typeface="+mn-lt"/>
                          <a:ea typeface="+mn-ea"/>
                          <a:cs typeface="+mn-cs"/>
                        </a:rPr>
                        <a:t>５％となる。</a:t>
                      </a:r>
                    </a:p>
                    <a:p>
                      <a:r>
                        <a:rPr kumimoji="1" lang="ja-JP" altLang="ja-JP" sz="1050" kern="1200" dirty="0" smtClean="0">
                          <a:solidFill>
                            <a:schemeClr val="tx1"/>
                          </a:solidFill>
                          <a:effectLst/>
                          <a:latin typeface="+mn-lt"/>
                          <a:ea typeface="+mn-ea"/>
                          <a:cs typeface="+mn-cs"/>
                        </a:rPr>
                        <a:t>　　・個人で最高６５万円（令和２年分以降は最高５５万円（</a:t>
                      </a:r>
                      <a:r>
                        <a:rPr kumimoji="1" lang="en-US" altLang="ja-JP" sz="1050" kern="1200" dirty="0" smtClean="0">
                          <a:solidFill>
                            <a:schemeClr val="tx1"/>
                          </a:solidFill>
                          <a:effectLst/>
                          <a:latin typeface="+mn-lt"/>
                          <a:ea typeface="+mn-ea"/>
                          <a:cs typeface="+mn-cs"/>
                        </a:rPr>
                        <a:t>e-Tax</a:t>
                      </a:r>
                      <a:r>
                        <a:rPr kumimoji="1" lang="ja-JP" altLang="ja-JP" sz="1050" kern="1200" dirty="0" smtClean="0">
                          <a:solidFill>
                            <a:schemeClr val="tx1"/>
                          </a:solidFill>
                          <a:effectLst/>
                          <a:latin typeface="+mn-lt"/>
                          <a:ea typeface="+mn-ea"/>
                          <a:cs typeface="+mn-cs"/>
                        </a:rPr>
                        <a:t>による申告（電子申告）</a:t>
                      </a:r>
                      <a:endParaRPr kumimoji="1" lang="en-US" altLang="ja-JP" sz="1050" kern="1200" dirty="0" smtClean="0">
                        <a:solidFill>
                          <a:schemeClr val="tx1"/>
                        </a:solidFill>
                        <a:effectLst/>
                        <a:latin typeface="+mn-lt"/>
                        <a:ea typeface="+mn-ea"/>
                        <a:cs typeface="+mn-cs"/>
                      </a:endParaRPr>
                    </a:p>
                    <a:p>
                      <a:r>
                        <a:rPr kumimoji="1" lang="ja-JP" altLang="en-US" sz="1050" kern="1200" dirty="0" smtClean="0">
                          <a:solidFill>
                            <a:schemeClr val="tx1"/>
                          </a:solidFill>
                          <a:effectLst/>
                          <a:latin typeface="+mn-lt"/>
                          <a:ea typeface="+mn-ea"/>
                          <a:cs typeface="+mn-cs"/>
                        </a:rPr>
                        <a:t>　　　</a:t>
                      </a:r>
                      <a:r>
                        <a:rPr kumimoji="1" lang="ja-JP" altLang="ja-JP" sz="1050" kern="1200" dirty="0" smtClean="0">
                          <a:solidFill>
                            <a:schemeClr val="tx1"/>
                          </a:solidFill>
                          <a:effectLst/>
                          <a:latin typeface="+mn-lt"/>
                          <a:ea typeface="+mn-ea"/>
                          <a:cs typeface="+mn-cs"/>
                        </a:rPr>
                        <a:t>又は電子帳簿保存を行っている場合は最高６５万円））の青色申告特別控除の適用を</a:t>
                      </a:r>
                      <a:endParaRPr kumimoji="1" lang="en-US" altLang="ja-JP" sz="1050" kern="1200" dirty="0" smtClean="0">
                        <a:solidFill>
                          <a:schemeClr val="tx1"/>
                        </a:solidFill>
                        <a:effectLst/>
                        <a:latin typeface="+mn-lt"/>
                        <a:ea typeface="+mn-ea"/>
                        <a:cs typeface="+mn-cs"/>
                      </a:endParaRPr>
                    </a:p>
                    <a:p>
                      <a:r>
                        <a:rPr kumimoji="1" lang="ja-JP" altLang="en-US" sz="1050" kern="1200" dirty="0" smtClean="0">
                          <a:solidFill>
                            <a:schemeClr val="tx1"/>
                          </a:solidFill>
                          <a:effectLst/>
                          <a:latin typeface="+mn-lt"/>
                          <a:ea typeface="+mn-ea"/>
                          <a:cs typeface="+mn-cs"/>
                        </a:rPr>
                        <a:t>　　　</a:t>
                      </a:r>
                      <a:r>
                        <a:rPr kumimoji="1" lang="ja-JP" altLang="ja-JP" sz="1050" kern="1200" dirty="0" smtClean="0">
                          <a:solidFill>
                            <a:schemeClr val="tx1"/>
                          </a:solidFill>
                          <a:effectLst/>
                          <a:latin typeface="+mn-lt"/>
                          <a:ea typeface="+mn-ea"/>
                          <a:cs typeface="+mn-cs"/>
                        </a:rPr>
                        <a:t>受けていない事業者。</a:t>
                      </a:r>
                      <a:endParaRPr lang="en-US" altLang="ja-JP" sz="1050" kern="100" dirty="0" smtClean="0">
                        <a:effectLst/>
                        <a:latin typeface="メイリオ" panose="020B0604030504040204" pitchFamily="50" charset="-128"/>
                        <a:ea typeface="メイリオ" panose="020B0604030504040204" pitchFamily="50" charset="-128"/>
                      </a:endParaRPr>
                    </a:p>
                    <a:p>
                      <a:pPr algn="just">
                        <a:lnSpc>
                          <a:spcPts val="1600"/>
                        </a:lnSpc>
                        <a:spcAft>
                          <a:spcPts val="0"/>
                        </a:spcAft>
                      </a:pPr>
                      <a:r>
                        <a:rPr lang="ja-JP" altLang="en-US" sz="1200" kern="100" dirty="0" smtClean="0">
                          <a:effectLst/>
                          <a:latin typeface="メイリオ" panose="020B0604030504040204" pitchFamily="50" charset="-128"/>
                          <a:ea typeface="メイリオ" panose="020B0604030504040204" pitchFamily="50" charset="-128"/>
                        </a:rPr>
                        <a:t>（２）保証料割引</a:t>
                      </a:r>
                    </a:p>
                    <a:p>
                      <a:pPr algn="just">
                        <a:lnSpc>
                          <a:spcPts val="1600"/>
                        </a:lnSpc>
                        <a:spcAft>
                          <a:spcPts val="0"/>
                        </a:spcAft>
                      </a:pPr>
                      <a:r>
                        <a:rPr lang="ja-JP" altLang="en-US" sz="1200" kern="100" dirty="0" smtClean="0">
                          <a:effectLst/>
                          <a:latin typeface="メイリオ" panose="020B0604030504040204" pitchFamily="50" charset="-128"/>
                          <a:ea typeface="メイリオ" panose="020B0604030504040204" pitchFamily="50" charset="-128"/>
                        </a:rPr>
                        <a:t>　「目標達成できた場合」に継続する「短期保証」あるいは切替する「長期保証」の保証料率は、基準保証料率から</a:t>
                      </a:r>
                      <a:r>
                        <a:rPr lang="en-US" altLang="ja-JP" sz="1200" b="0" u="none" kern="100" dirty="0" smtClean="0">
                          <a:effectLst/>
                          <a:latin typeface="メイリオ" panose="020B0604030504040204" pitchFamily="50" charset="-128"/>
                          <a:ea typeface="メイリオ" panose="020B0604030504040204" pitchFamily="50" charset="-128"/>
                        </a:rPr>
                        <a:t>0.2</a:t>
                      </a:r>
                      <a:r>
                        <a:rPr lang="ja-JP" altLang="en-US" sz="1200" b="0" u="none" kern="100" dirty="0" smtClean="0">
                          <a:effectLst/>
                          <a:latin typeface="メイリオ" panose="020B0604030504040204" pitchFamily="50" charset="-128"/>
                          <a:ea typeface="メイリオ" panose="020B0604030504040204" pitchFamily="50" charset="-128"/>
                        </a:rPr>
                        <a:t>％の</a:t>
                      </a:r>
                      <a:r>
                        <a:rPr lang="ja-JP" altLang="en-US" sz="1200" kern="100" dirty="0" smtClean="0">
                          <a:effectLst/>
                          <a:latin typeface="メイリオ" panose="020B0604030504040204" pitchFamily="50" charset="-128"/>
                          <a:ea typeface="メイリオ" panose="020B0604030504040204" pitchFamily="50" charset="-128"/>
                        </a:rPr>
                        <a:t>保証料割引を適用する。</a:t>
                      </a:r>
                      <a:endParaRPr lang="en-US" altLang="ja-JP" sz="1200" kern="100" dirty="0" smtClean="0">
                        <a:effectLst/>
                        <a:latin typeface="メイリオ" panose="020B0604030504040204" pitchFamily="50" charset="-128"/>
                        <a:ea typeface="メイリオ" panose="020B0604030504040204" pitchFamily="50" charset="-128"/>
                      </a:endParaRPr>
                    </a:p>
                  </a:txBody>
                  <a:tcPr marL="72000" marR="72000" marT="36000" marB="36000" anchor="ctr"/>
                </a:tc>
                <a:extLst>
                  <a:ext uri="{0D108BD9-81ED-4DB2-BD59-A6C34878D82A}">
                    <a16:rowId xmlns:a16="http://schemas.microsoft.com/office/drawing/2014/main" val="4216240668"/>
                  </a:ext>
                </a:extLst>
              </a:tr>
            </a:tbl>
          </a:graphicData>
        </a:graphic>
      </p:graphicFrame>
      <p:sp>
        <p:nvSpPr>
          <p:cNvPr id="3" name="正方形/長方形 2"/>
          <p:cNvSpPr/>
          <p:nvPr/>
        </p:nvSpPr>
        <p:spPr>
          <a:xfrm>
            <a:off x="96188" y="22965"/>
            <a:ext cx="12629212" cy="665375"/>
          </a:xfrm>
          <a:prstGeom prst="rect">
            <a:avLst/>
          </a:prstGeom>
          <a:gradFill>
            <a:gsLst>
              <a:gs pos="0">
                <a:schemeClr val="accent1">
                  <a:lumMod val="60000"/>
                  <a:lumOff val="40000"/>
                </a:schemeClr>
              </a:gs>
              <a:gs pos="50000">
                <a:schemeClr val="accent1">
                  <a:lumMod val="60000"/>
                  <a:lumOff val="40000"/>
                </a:schemeClr>
              </a:gs>
              <a:gs pos="100000">
                <a:schemeClr val="accent1">
                  <a:lumMod val="60000"/>
                  <a:lumOff val="40000"/>
                </a:schemeClr>
              </a:gs>
            </a:gsLst>
          </a:gradFill>
          <a:ln>
            <a:solidFill>
              <a:schemeClr val="accent1">
                <a:lumMod val="75000"/>
              </a:schemeClr>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000" dirty="0" smtClean="0">
                <a:latin typeface="HGｺﾞｼｯｸM" pitchFamily="49" charset="-128"/>
                <a:ea typeface="HGｺﾞｼｯｸM" pitchFamily="49" charset="-128"/>
              </a:rPr>
              <a:t>ＳＤＧｓトライアル保証</a:t>
            </a:r>
            <a:endParaRPr kumimoji="1" lang="ja-JP" altLang="en-US" sz="2000" dirty="0">
              <a:latin typeface="HGｺﾞｼｯｸM" pitchFamily="49" charset="-128"/>
              <a:ea typeface="HGｺﾞｼｯｸM" pitchFamily="49" charset="-128"/>
            </a:endParaRPr>
          </a:p>
        </p:txBody>
      </p:sp>
      <p:sp>
        <p:nvSpPr>
          <p:cNvPr id="4" name="楕円 3"/>
          <p:cNvSpPr/>
          <p:nvPr/>
        </p:nvSpPr>
        <p:spPr>
          <a:xfrm>
            <a:off x="9196236" y="426865"/>
            <a:ext cx="3540577" cy="77127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000" dirty="0" smtClean="0">
                <a:latin typeface="メイリオ" panose="020B0604030504040204" pitchFamily="50" charset="-128"/>
                <a:ea typeface="メイリオ" panose="020B0604030504040204" pitchFamily="50" charset="-128"/>
              </a:rPr>
              <a:t>投資に近い</a:t>
            </a:r>
            <a:r>
              <a:rPr kumimoji="1" lang="ja-JP" altLang="en-US" sz="2000" dirty="0" smtClean="0">
                <a:latin typeface="メイリオ" panose="020B0604030504040204" pitchFamily="50" charset="-128"/>
                <a:ea typeface="メイリオ" panose="020B0604030504040204" pitchFamily="50" charset="-128"/>
              </a:rPr>
              <a:t>保証</a:t>
            </a:r>
            <a:r>
              <a:rPr kumimoji="1" lang="ja-JP" altLang="en-US" sz="2000" dirty="0">
                <a:latin typeface="メイリオ" panose="020B0604030504040204" pitchFamily="50" charset="-128"/>
                <a:ea typeface="メイリオ" panose="020B0604030504040204" pitchFamily="50" charset="-128"/>
              </a:rPr>
              <a:t>制度</a:t>
            </a:r>
          </a:p>
        </p:txBody>
      </p:sp>
      <p:sp>
        <p:nvSpPr>
          <p:cNvPr id="14" name="楕円 13"/>
          <p:cNvSpPr/>
          <p:nvPr/>
        </p:nvSpPr>
        <p:spPr>
          <a:xfrm>
            <a:off x="7133270" y="1076979"/>
            <a:ext cx="3386313" cy="1115601"/>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000" dirty="0" smtClean="0">
                <a:latin typeface="メイリオ" panose="020B0604030504040204" pitchFamily="50" charset="-128"/>
                <a:ea typeface="メイリオ" panose="020B0604030504040204" pitchFamily="50" charset="-128"/>
              </a:rPr>
              <a:t>目標達成で</a:t>
            </a:r>
            <a:endParaRPr lang="en-US" altLang="ja-JP" sz="2000" dirty="0" smtClean="0">
              <a:latin typeface="メイリオ" panose="020B0604030504040204" pitchFamily="50" charset="-128"/>
              <a:ea typeface="メイリオ" panose="020B0604030504040204" pitchFamily="50" charset="-128"/>
            </a:endParaRPr>
          </a:p>
          <a:p>
            <a:pPr algn="ctr"/>
            <a:r>
              <a:rPr lang="ja-JP" altLang="en-US" sz="2000" dirty="0" smtClean="0">
                <a:latin typeface="メイリオ" panose="020B0604030504040204" pitchFamily="50" charset="-128"/>
                <a:ea typeface="メイリオ" panose="020B0604030504040204" pitchFamily="50" charset="-128"/>
              </a:rPr>
              <a:t>保証料率</a:t>
            </a:r>
            <a:r>
              <a:rPr lang="en-US" altLang="ja-JP" sz="2000" dirty="0" smtClean="0">
                <a:latin typeface="メイリオ" panose="020B0604030504040204" pitchFamily="50" charset="-128"/>
                <a:ea typeface="メイリオ" panose="020B0604030504040204" pitchFamily="50" charset="-128"/>
              </a:rPr>
              <a:t>0.2</a:t>
            </a:r>
            <a:r>
              <a:rPr lang="ja-JP" altLang="en-US" sz="2000" dirty="0" smtClean="0">
                <a:latin typeface="メイリオ" panose="020B0604030504040204" pitchFamily="50" charset="-128"/>
                <a:ea typeface="メイリオ" panose="020B0604030504040204" pitchFamily="50" charset="-128"/>
              </a:rPr>
              <a:t>％割引</a:t>
            </a:r>
            <a:endParaRPr lang="en-US" altLang="ja-JP" sz="2000" dirty="0" smtClean="0">
              <a:latin typeface="メイリオ" panose="020B0604030504040204" pitchFamily="50" charset="-128"/>
              <a:ea typeface="メイリオ" panose="020B0604030504040204" pitchFamily="50" charset="-128"/>
            </a:endParaRPr>
          </a:p>
        </p:txBody>
      </p:sp>
      <p:sp>
        <p:nvSpPr>
          <p:cNvPr id="38" name="楕円 37"/>
          <p:cNvSpPr/>
          <p:nvPr/>
        </p:nvSpPr>
        <p:spPr>
          <a:xfrm>
            <a:off x="10177716" y="1726628"/>
            <a:ext cx="2544582" cy="95428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000" dirty="0" smtClean="0">
                <a:latin typeface="メイリオ" panose="020B0604030504040204" pitchFamily="50" charset="-128"/>
                <a:ea typeface="メイリオ" panose="020B0604030504040204" pitchFamily="50" charset="-128"/>
              </a:rPr>
              <a:t>最長</a:t>
            </a:r>
            <a:r>
              <a:rPr kumimoji="1" lang="en-US" altLang="ja-JP" sz="2000" dirty="0" smtClean="0">
                <a:latin typeface="メイリオ" panose="020B0604030504040204" pitchFamily="50" charset="-128"/>
                <a:ea typeface="メイリオ" panose="020B0604030504040204" pitchFamily="50" charset="-128"/>
              </a:rPr>
              <a:t>3</a:t>
            </a:r>
            <a:r>
              <a:rPr kumimoji="1" lang="ja-JP" altLang="en-US" sz="2000" dirty="0" smtClean="0">
                <a:latin typeface="メイリオ" panose="020B0604030504040204" pitchFamily="50" charset="-128"/>
                <a:ea typeface="メイリオ" panose="020B0604030504040204" pitchFamily="50" charset="-128"/>
              </a:rPr>
              <a:t>年間の</a:t>
            </a:r>
            <a:endParaRPr kumimoji="1" lang="en-US" altLang="ja-JP" sz="2000" dirty="0" smtClean="0">
              <a:latin typeface="メイリオ" panose="020B0604030504040204" pitchFamily="50" charset="-128"/>
              <a:ea typeface="メイリオ" panose="020B0604030504040204" pitchFamily="50" charset="-128"/>
            </a:endParaRPr>
          </a:p>
          <a:p>
            <a:pPr algn="ctr"/>
            <a:r>
              <a:rPr kumimoji="1" lang="ja-JP" altLang="en-US" sz="2000" dirty="0" smtClean="0">
                <a:latin typeface="メイリオ" panose="020B0604030504040204" pitchFamily="50" charset="-128"/>
                <a:ea typeface="メイリオ" panose="020B0604030504040204" pitchFamily="50" charset="-128"/>
              </a:rPr>
              <a:t>トライアル</a:t>
            </a:r>
            <a:endParaRPr kumimoji="1" lang="ja-JP" altLang="en-US" sz="2000" dirty="0">
              <a:latin typeface="メイリオ" panose="020B0604030504040204" pitchFamily="50" charset="-128"/>
              <a:ea typeface="メイリオ" panose="020B0604030504040204" pitchFamily="50"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4156331900"/>
              </p:ext>
            </p:extLst>
          </p:nvPr>
        </p:nvGraphicFramePr>
        <p:xfrm>
          <a:off x="1564079" y="7369515"/>
          <a:ext cx="5222473" cy="520186"/>
        </p:xfrm>
        <a:graphic>
          <a:graphicData uri="http://schemas.openxmlformats.org/drawingml/2006/table">
            <a:tbl>
              <a:tblPr firstRow="1" bandRow="1">
                <a:tableStyleId>{5940675A-B579-460E-94D1-54222C63F5DA}</a:tableStyleId>
              </a:tblPr>
              <a:tblGrid>
                <a:gridCol w="737161">
                  <a:extLst>
                    <a:ext uri="{9D8B030D-6E8A-4147-A177-3AD203B41FA5}">
                      <a16:colId xmlns:a16="http://schemas.microsoft.com/office/drawing/2014/main" val="2045804255"/>
                    </a:ext>
                  </a:extLst>
                </a:gridCol>
                <a:gridCol w="498368">
                  <a:extLst>
                    <a:ext uri="{9D8B030D-6E8A-4147-A177-3AD203B41FA5}">
                      <a16:colId xmlns:a16="http://schemas.microsoft.com/office/drawing/2014/main" val="1436531638"/>
                    </a:ext>
                  </a:extLst>
                </a:gridCol>
                <a:gridCol w="498368">
                  <a:extLst>
                    <a:ext uri="{9D8B030D-6E8A-4147-A177-3AD203B41FA5}">
                      <a16:colId xmlns:a16="http://schemas.microsoft.com/office/drawing/2014/main" val="1838911398"/>
                    </a:ext>
                  </a:extLst>
                </a:gridCol>
                <a:gridCol w="498368">
                  <a:extLst>
                    <a:ext uri="{9D8B030D-6E8A-4147-A177-3AD203B41FA5}">
                      <a16:colId xmlns:a16="http://schemas.microsoft.com/office/drawing/2014/main" val="357513908"/>
                    </a:ext>
                  </a:extLst>
                </a:gridCol>
                <a:gridCol w="498368">
                  <a:extLst>
                    <a:ext uri="{9D8B030D-6E8A-4147-A177-3AD203B41FA5}">
                      <a16:colId xmlns:a16="http://schemas.microsoft.com/office/drawing/2014/main" val="3687068892"/>
                    </a:ext>
                  </a:extLst>
                </a:gridCol>
                <a:gridCol w="498368">
                  <a:extLst>
                    <a:ext uri="{9D8B030D-6E8A-4147-A177-3AD203B41FA5}">
                      <a16:colId xmlns:a16="http://schemas.microsoft.com/office/drawing/2014/main" val="3209627194"/>
                    </a:ext>
                  </a:extLst>
                </a:gridCol>
                <a:gridCol w="498368">
                  <a:extLst>
                    <a:ext uri="{9D8B030D-6E8A-4147-A177-3AD203B41FA5}">
                      <a16:colId xmlns:a16="http://schemas.microsoft.com/office/drawing/2014/main" val="1487367975"/>
                    </a:ext>
                  </a:extLst>
                </a:gridCol>
                <a:gridCol w="498368">
                  <a:extLst>
                    <a:ext uri="{9D8B030D-6E8A-4147-A177-3AD203B41FA5}">
                      <a16:colId xmlns:a16="http://schemas.microsoft.com/office/drawing/2014/main" val="1095686753"/>
                    </a:ext>
                  </a:extLst>
                </a:gridCol>
                <a:gridCol w="498368">
                  <a:extLst>
                    <a:ext uri="{9D8B030D-6E8A-4147-A177-3AD203B41FA5}">
                      <a16:colId xmlns:a16="http://schemas.microsoft.com/office/drawing/2014/main" val="2966749122"/>
                    </a:ext>
                  </a:extLst>
                </a:gridCol>
                <a:gridCol w="498368">
                  <a:extLst>
                    <a:ext uri="{9D8B030D-6E8A-4147-A177-3AD203B41FA5}">
                      <a16:colId xmlns:a16="http://schemas.microsoft.com/office/drawing/2014/main" val="2048695747"/>
                    </a:ext>
                  </a:extLst>
                </a:gridCol>
              </a:tblGrid>
              <a:tr h="221336">
                <a:tc>
                  <a:txBody>
                    <a:bodyPr/>
                    <a:lstStyle/>
                    <a:p>
                      <a:pPr algn="ctr"/>
                      <a:r>
                        <a:rPr kumimoji="1" lang="ja-JP" altLang="en-US" sz="1050" dirty="0" smtClean="0">
                          <a:latin typeface="メイリオ" pitchFamily="50" charset="-128"/>
                          <a:ea typeface="メイリオ" pitchFamily="50" charset="-128"/>
                          <a:cs typeface="メイリオ" pitchFamily="50" charset="-128"/>
                        </a:rPr>
                        <a:t>区分</a:t>
                      </a:r>
                      <a:endParaRPr kumimoji="1" lang="ja-JP" altLang="en-US" sz="1050" dirty="0"/>
                    </a:p>
                  </a:txBody>
                  <a:tcPr marL="96012" marR="96012" marT="48006" marB="48006" anchor="ctr"/>
                </a:tc>
                <a:tc>
                  <a:txBody>
                    <a:bodyPr/>
                    <a:lstStyle/>
                    <a:p>
                      <a:pPr algn="ctr"/>
                      <a:r>
                        <a:rPr kumimoji="1" lang="ja-JP" altLang="en-US" sz="1050" dirty="0" smtClean="0"/>
                        <a:t>１</a:t>
                      </a:r>
                      <a:endParaRPr kumimoji="1" lang="ja-JP" altLang="en-US" sz="1050" dirty="0"/>
                    </a:p>
                  </a:txBody>
                  <a:tcPr marL="96012" marR="96012" marT="48006" marB="48006" anchor="ctr"/>
                </a:tc>
                <a:tc>
                  <a:txBody>
                    <a:bodyPr/>
                    <a:lstStyle/>
                    <a:p>
                      <a:pPr algn="ctr"/>
                      <a:r>
                        <a:rPr kumimoji="1" lang="ja-JP" altLang="en-US" sz="1050" dirty="0" smtClean="0"/>
                        <a:t>２</a:t>
                      </a:r>
                      <a:endParaRPr kumimoji="1" lang="ja-JP" altLang="en-US" sz="1050" dirty="0"/>
                    </a:p>
                  </a:txBody>
                  <a:tcPr marL="96012" marR="96012" marT="48006" marB="48006" anchor="ctr"/>
                </a:tc>
                <a:tc>
                  <a:txBody>
                    <a:bodyPr/>
                    <a:lstStyle/>
                    <a:p>
                      <a:pPr algn="ctr"/>
                      <a:r>
                        <a:rPr kumimoji="1" lang="ja-JP" altLang="en-US" sz="1050" dirty="0" smtClean="0"/>
                        <a:t>３</a:t>
                      </a:r>
                      <a:endParaRPr kumimoji="1" lang="ja-JP" altLang="en-US" sz="1050" dirty="0"/>
                    </a:p>
                  </a:txBody>
                  <a:tcPr marL="96012" marR="96012" marT="48006" marB="48006" anchor="ctr"/>
                </a:tc>
                <a:tc>
                  <a:txBody>
                    <a:bodyPr/>
                    <a:lstStyle/>
                    <a:p>
                      <a:pPr algn="ctr"/>
                      <a:r>
                        <a:rPr kumimoji="1" lang="ja-JP" altLang="en-US" sz="1050" dirty="0" smtClean="0"/>
                        <a:t>４</a:t>
                      </a:r>
                      <a:endParaRPr kumimoji="1" lang="ja-JP" altLang="en-US" sz="1050" dirty="0"/>
                    </a:p>
                  </a:txBody>
                  <a:tcPr marL="96012" marR="96012" marT="48006" marB="48006" anchor="ctr"/>
                </a:tc>
                <a:tc>
                  <a:txBody>
                    <a:bodyPr/>
                    <a:lstStyle/>
                    <a:p>
                      <a:pPr algn="ctr"/>
                      <a:r>
                        <a:rPr kumimoji="1" lang="ja-JP" altLang="en-US" sz="1050" dirty="0" smtClean="0"/>
                        <a:t>５</a:t>
                      </a:r>
                      <a:endParaRPr kumimoji="1" lang="ja-JP" altLang="en-US" sz="1050" dirty="0"/>
                    </a:p>
                  </a:txBody>
                  <a:tcPr marL="96012" marR="96012" marT="48006" marB="48006" anchor="ctr"/>
                </a:tc>
                <a:tc>
                  <a:txBody>
                    <a:bodyPr/>
                    <a:lstStyle/>
                    <a:p>
                      <a:pPr algn="ctr"/>
                      <a:r>
                        <a:rPr kumimoji="1" lang="ja-JP" altLang="en-US" sz="1050" dirty="0" smtClean="0"/>
                        <a:t>６</a:t>
                      </a:r>
                      <a:endParaRPr kumimoji="1" lang="ja-JP" altLang="en-US" sz="1050" dirty="0"/>
                    </a:p>
                  </a:txBody>
                  <a:tcPr marL="96012" marR="96012" marT="48006" marB="48006" anchor="ctr"/>
                </a:tc>
                <a:tc>
                  <a:txBody>
                    <a:bodyPr/>
                    <a:lstStyle/>
                    <a:p>
                      <a:pPr algn="ctr"/>
                      <a:r>
                        <a:rPr kumimoji="1" lang="ja-JP" altLang="en-US" sz="1050" dirty="0" smtClean="0"/>
                        <a:t>７</a:t>
                      </a:r>
                      <a:endParaRPr kumimoji="1" lang="ja-JP" altLang="en-US" sz="1050" dirty="0"/>
                    </a:p>
                  </a:txBody>
                  <a:tcPr marL="96012" marR="96012" marT="48006" marB="48006" anchor="ctr"/>
                </a:tc>
                <a:tc>
                  <a:txBody>
                    <a:bodyPr/>
                    <a:lstStyle/>
                    <a:p>
                      <a:pPr algn="ctr"/>
                      <a:r>
                        <a:rPr kumimoji="1" lang="ja-JP" altLang="en-US" sz="1050" dirty="0" smtClean="0"/>
                        <a:t>８</a:t>
                      </a:r>
                      <a:endParaRPr kumimoji="1" lang="ja-JP" altLang="en-US" sz="1050" dirty="0"/>
                    </a:p>
                  </a:txBody>
                  <a:tcPr marL="96012" marR="96012" marT="48006" marB="48006" anchor="ctr"/>
                </a:tc>
                <a:tc>
                  <a:txBody>
                    <a:bodyPr/>
                    <a:lstStyle/>
                    <a:p>
                      <a:pPr algn="ctr"/>
                      <a:r>
                        <a:rPr kumimoji="1" lang="ja-JP" altLang="en-US" sz="1050" dirty="0" smtClean="0"/>
                        <a:t>９</a:t>
                      </a:r>
                      <a:endParaRPr kumimoji="1" lang="ja-JP" altLang="en-US" sz="1050" dirty="0"/>
                    </a:p>
                  </a:txBody>
                  <a:tcPr marL="96012" marR="96012" marT="48006" marB="48006" anchor="ctr"/>
                </a:tc>
                <a:extLst>
                  <a:ext uri="{0D108BD9-81ED-4DB2-BD59-A6C34878D82A}">
                    <a16:rowId xmlns:a16="http://schemas.microsoft.com/office/drawing/2014/main" val="391992321"/>
                  </a:ext>
                </a:extLst>
              </a:tr>
              <a:tr h="264154">
                <a:tc>
                  <a:txBody>
                    <a:bodyPr/>
                    <a:lstStyle/>
                    <a:p>
                      <a:pPr algn="ctr"/>
                      <a:r>
                        <a:rPr kumimoji="1" lang="ja-JP" altLang="en-US" sz="1050" dirty="0" smtClean="0"/>
                        <a:t>保証料率</a:t>
                      </a:r>
                      <a:endParaRPr kumimoji="1" lang="ja-JP" altLang="en-US" sz="1050" dirty="0"/>
                    </a:p>
                  </a:txBody>
                  <a:tcPr marL="96012" marR="96012" marT="48006" marB="48006" anchor="ctr"/>
                </a:tc>
                <a:tc>
                  <a:txBody>
                    <a:bodyPr/>
                    <a:lstStyle/>
                    <a:p>
                      <a:pPr algn="ctr"/>
                      <a:r>
                        <a:rPr kumimoji="1" lang="en-US" altLang="ja-JP" sz="1050" dirty="0" smtClean="0"/>
                        <a:t>1.90</a:t>
                      </a:r>
                      <a:endParaRPr kumimoji="1" lang="ja-JP" altLang="en-US" sz="1050" dirty="0"/>
                    </a:p>
                  </a:txBody>
                  <a:tcPr marL="96012" marR="96012" marT="48006" marB="48006" anchor="ctr"/>
                </a:tc>
                <a:tc>
                  <a:txBody>
                    <a:bodyPr/>
                    <a:lstStyle/>
                    <a:p>
                      <a:pPr algn="ctr"/>
                      <a:r>
                        <a:rPr kumimoji="1" lang="en-US" altLang="ja-JP" sz="1050" dirty="0" smtClean="0"/>
                        <a:t>1.75</a:t>
                      </a:r>
                      <a:endParaRPr kumimoji="1" lang="ja-JP" altLang="en-US" sz="1050" dirty="0"/>
                    </a:p>
                  </a:txBody>
                  <a:tcPr marL="96012" marR="96012" marT="48006" marB="48006" anchor="ctr"/>
                </a:tc>
                <a:tc>
                  <a:txBody>
                    <a:bodyPr/>
                    <a:lstStyle/>
                    <a:p>
                      <a:pPr algn="ctr"/>
                      <a:r>
                        <a:rPr kumimoji="1" lang="en-US" altLang="ja-JP" sz="1050" dirty="0" smtClean="0"/>
                        <a:t>1.55</a:t>
                      </a:r>
                      <a:endParaRPr kumimoji="1" lang="ja-JP" altLang="en-US" sz="1050" dirty="0"/>
                    </a:p>
                  </a:txBody>
                  <a:tcPr marL="96012" marR="96012" marT="48006" marB="48006" anchor="ctr"/>
                </a:tc>
                <a:tc>
                  <a:txBody>
                    <a:bodyPr/>
                    <a:lstStyle/>
                    <a:p>
                      <a:pPr algn="ctr"/>
                      <a:r>
                        <a:rPr kumimoji="1" lang="en-US" altLang="ja-JP" sz="1050" dirty="0" smtClean="0"/>
                        <a:t>1.35</a:t>
                      </a:r>
                      <a:endParaRPr kumimoji="1" lang="ja-JP" altLang="en-US" sz="1050" dirty="0"/>
                    </a:p>
                  </a:txBody>
                  <a:tcPr marL="96012" marR="96012" marT="48006" marB="48006" anchor="ctr"/>
                </a:tc>
                <a:tc>
                  <a:txBody>
                    <a:bodyPr/>
                    <a:lstStyle/>
                    <a:p>
                      <a:pPr algn="ctr"/>
                      <a:r>
                        <a:rPr kumimoji="1" lang="en-US" altLang="ja-JP" sz="1050" dirty="0" smtClean="0"/>
                        <a:t>1.15</a:t>
                      </a:r>
                      <a:endParaRPr kumimoji="1" lang="ja-JP" altLang="en-US" sz="1050" dirty="0"/>
                    </a:p>
                  </a:txBody>
                  <a:tcPr marL="96012" marR="96012" marT="48006" marB="48006" anchor="ctr"/>
                </a:tc>
                <a:tc>
                  <a:txBody>
                    <a:bodyPr/>
                    <a:lstStyle/>
                    <a:p>
                      <a:pPr algn="ctr"/>
                      <a:r>
                        <a:rPr kumimoji="1" lang="en-US" altLang="ja-JP" sz="1050" dirty="0" smtClean="0"/>
                        <a:t>1.00</a:t>
                      </a:r>
                      <a:endParaRPr kumimoji="1" lang="ja-JP" altLang="en-US" sz="1050" dirty="0"/>
                    </a:p>
                  </a:txBody>
                  <a:tcPr marL="96012" marR="96012" marT="48006" marB="48006" anchor="ctr"/>
                </a:tc>
                <a:tc>
                  <a:txBody>
                    <a:bodyPr/>
                    <a:lstStyle/>
                    <a:p>
                      <a:pPr algn="ctr"/>
                      <a:r>
                        <a:rPr kumimoji="1" lang="en-US" altLang="ja-JP" sz="1050" dirty="0" smtClean="0"/>
                        <a:t>0.80</a:t>
                      </a:r>
                      <a:endParaRPr kumimoji="1" lang="ja-JP" altLang="en-US" sz="1050" dirty="0"/>
                    </a:p>
                  </a:txBody>
                  <a:tcPr marL="96012" marR="96012" marT="48006" marB="48006" anchor="ctr"/>
                </a:tc>
                <a:tc>
                  <a:txBody>
                    <a:bodyPr/>
                    <a:lstStyle/>
                    <a:p>
                      <a:pPr algn="ctr"/>
                      <a:r>
                        <a:rPr kumimoji="1" lang="en-US" altLang="ja-JP" sz="1050" dirty="0" smtClean="0"/>
                        <a:t>0.60</a:t>
                      </a:r>
                      <a:endParaRPr kumimoji="1" lang="ja-JP" altLang="en-US" sz="1050" dirty="0"/>
                    </a:p>
                  </a:txBody>
                  <a:tcPr marL="96012" marR="96012" marT="48006" marB="48006" anchor="ctr"/>
                </a:tc>
                <a:tc>
                  <a:txBody>
                    <a:bodyPr/>
                    <a:lstStyle/>
                    <a:p>
                      <a:pPr algn="ctr"/>
                      <a:r>
                        <a:rPr kumimoji="1" lang="en-US" altLang="ja-JP" sz="1050" dirty="0" smtClean="0"/>
                        <a:t>0.45</a:t>
                      </a:r>
                      <a:endParaRPr kumimoji="1" lang="ja-JP" altLang="en-US" sz="1050" dirty="0"/>
                    </a:p>
                  </a:txBody>
                  <a:tcPr marL="96012" marR="96012" marT="48006" marB="48006" anchor="ctr"/>
                </a:tc>
                <a:extLst>
                  <a:ext uri="{0D108BD9-81ED-4DB2-BD59-A6C34878D82A}">
                    <a16:rowId xmlns:a16="http://schemas.microsoft.com/office/drawing/2014/main" val="3290952974"/>
                  </a:ext>
                </a:extLst>
              </a:tr>
            </a:tbl>
          </a:graphicData>
        </a:graphic>
      </p:graphicFrame>
      <p:sp>
        <p:nvSpPr>
          <p:cNvPr id="40" name="正方形/長方形 39"/>
          <p:cNvSpPr/>
          <p:nvPr/>
        </p:nvSpPr>
        <p:spPr>
          <a:xfrm>
            <a:off x="5861870" y="7157990"/>
            <a:ext cx="877163" cy="230832"/>
          </a:xfrm>
          <a:prstGeom prst="rect">
            <a:avLst/>
          </a:prstGeom>
        </p:spPr>
        <p:txBody>
          <a:bodyPr wrap="none">
            <a:spAutoFit/>
          </a:bodyPr>
          <a:lstStyle/>
          <a:p>
            <a:r>
              <a:rPr lang="ja-JP" altLang="en-US" sz="900" dirty="0">
                <a:latin typeface="メイリオ" panose="020B0604030504040204" pitchFamily="50" charset="-128"/>
                <a:ea typeface="メイリオ" panose="020B0604030504040204" pitchFamily="50" charset="-128"/>
              </a:rPr>
              <a:t>（単位：％）</a:t>
            </a:r>
          </a:p>
        </p:txBody>
      </p:sp>
      <p:grpSp>
        <p:nvGrpSpPr>
          <p:cNvPr id="82" name="グループ化 81"/>
          <p:cNvGrpSpPr/>
          <p:nvPr/>
        </p:nvGrpSpPr>
        <p:grpSpPr>
          <a:xfrm>
            <a:off x="7158268" y="6412284"/>
            <a:ext cx="4905110" cy="1714430"/>
            <a:chOff x="7117895" y="7081053"/>
            <a:chExt cx="4905110" cy="1714430"/>
          </a:xfrm>
        </p:grpSpPr>
        <p:grpSp>
          <p:nvGrpSpPr>
            <p:cNvPr id="83" name="グループ化 82"/>
            <p:cNvGrpSpPr/>
            <p:nvPr/>
          </p:nvGrpSpPr>
          <p:grpSpPr>
            <a:xfrm>
              <a:off x="7117895" y="7081053"/>
              <a:ext cx="4896019" cy="1714430"/>
              <a:chOff x="7117895" y="7081053"/>
              <a:chExt cx="4896019" cy="1714430"/>
            </a:xfrm>
          </p:grpSpPr>
          <p:grpSp>
            <p:nvGrpSpPr>
              <p:cNvPr id="90" name="グループ化 89"/>
              <p:cNvGrpSpPr/>
              <p:nvPr/>
            </p:nvGrpSpPr>
            <p:grpSpPr>
              <a:xfrm>
                <a:off x="7117895" y="7081053"/>
                <a:ext cx="4896019" cy="1714430"/>
                <a:chOff x="1248862" y="5212906"/>
                <a:chExt cx="4896019" cy="1714430"/>
              </a:xfrm>
            </p:grpSpPr>
            <p:sp>
              <p:nvSpPr>
                <p:cNvPr id="92" name="正方形/長方形 91"/>
                <p:cNvSpPr>
                  <a:spLocks noChangeAspect="1"/>
                </p:cNvSpPr>
                <p:nvPr/>
              </p:nvSpPr>
              <p:spPr>
                <a:xfrm>
                  <a:off x="2023050" y="5512814"/>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smtClean="0">
                      <a:solidFill>
                        <a:schemeClr val="tx1"/>
                      </a:solidFill>
                      <a:latin typeface="メイリオ" pitchFamily="50" charset="-128"/>
                      <a:ea typeface="メイリオ" pitchFamily="50" charset="-128"/>
                      <a:cs typeface="メイリオ" pitchFamily="50" charset="-128"/>
                    </a:rPr>
                    <a:t>目標設定</a:t>
                  </a:r>
                  <a:endParaRPr lang="en-US" altLang="ja-JP" sz="900" dirty="0" smtClean="0">
                    <a:solidFill>
                      <a:schemeClr val="tx1"/>
                    </a:solidFill>
                    <a:latin typeface="メイリオ" pitchFamily="50" charset="-128"/>
                    <a:ea typeface="メイリオ" pitchFamily="50" charset="-128"/>
                    <a:cs typeface="メイリオ" pitchFamily="50" charset="-128"/>
                  </a:endParaRPr>
                </a:p>
                <a:p>
                  <a:pPr algn="ctr"/>
                  <a:r>
                    <a:rPr lang="ja-JP" altLang="en-US" sz="900" dirty="0">
                      <a:solidFill>
                        <a:schemeClr val="tx1"/>
                      </a:solidFill>
                      <a:latin typeface="メイリオ" pitchFamily="50" charset="-128"/>
                      <a:ea typeface="メイリオ" pitchFamily="50" charset="-128"/>
                      <a:cs typeface="メイリオ" pitchFamily="50" charset="-128"/>
                    </a:rPr>
                    <a:t>初年度</a:t>
                  </a:r>
                </a:p>
              </p:txBody>
            </p:sp>
            <p:sp>
              <p:nvSpPr>
                <p:cNvPr id="93" name="正方形/長方形 92"/>
                <p:cNvSpPr>
                  <a:spLocks noChangeAspect="1"/>
                </p:cNvSpPr>
                <p:nvPr/>
              </p:nvSpPr>
              <p:spPr>
                <a:xfrm>
                  <a:off x="2898330" y="5512814"/>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メイリオ" pitchFamily="50" charset="-128"/>
                      <a:ea typeface="メイリオ" pitchFamily="50" charset="-128"/>
                      <a:cs typeface="メイリオ" pitchFamily="50" charset="-128"/>
                    </a:rPr>
                    <a:t>2</a:t>
                  </a:r>
                  <a:r>
                    <a:rPr lang="ja-JP" altLang="en-US" sz="900" dirty="0" smtClean="0">
                      <a:solidFill>
                        <a:schemeClr val="tx1"/>
                      </a:solidFill>
                      <a:latin typeface="メイリオ" pitchFamily="50" charset="-128"/>
                      <a:ea typeface="メイリオ" pitchFamily="50" charset="-128"/>
                      <a:cs typeface="メイリオ" pitchFamily="50" charset="-128"/>
                    </a:rPr>
                    <a:t>期目</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95" name="テキスト ボックス 94"/>
                <p:cNvSpPr txBox="1"/>
                <p:nvPr/>
              </p:nvSpPr>
              <p:spPr>
                <a:xfrm>
                  <a:off x="2165563" y="6196930"/>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96" name="テキスト ボックス 95"/>
                <p:cNvSpPr txBox="1"/>
                <p:nvPr/>
              </p:nvSpPr>
              <p:spPr>
                <a:xfrm>
                  <a:off x="3093669" y="6181690"/>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98" name="テキスト ボックス 97"/>
                <p:cNvSpPr txBox="1"/>
                <p:nvPr/>
              </p:nvSpPr>
              <p:spPr>
                <a:xfrm>
                  <a:off x="2982353" y="5212906"/>
                  <a:ext cx="646331" cy="230832"/>
                </a:xfrm>
                <a:prstGeom prst="rect">
                  <a:avLst/>
                </a:prstGeom>
                <a:noFill/>
              </p:spPr>
              <p:txBody>
                <a:bodyPr wrap="none" rtlCol="0">
                  <a:spAutoFit/>
                </a:bodyPr>
                <a:lstStyle/>
                <a:p>
                  <a:pPr algn="ctr"/>
                  <a:r>
                    <a:rPr kumimoji="1" lang="ja-JP" altLang="en-US" sz="900" dirty="0" smtClean="0">
                      <a:latin typeface="メイリオ" pitchFamily="50" charset="-128"/>
                      <a:ea typeface="メイリオ" pitchFamily="50" charset="-128"/>
                      <a:cs typeface="メイリオ" pitchFamily="50" charset="-128"/>
                    </a:rPr>
                    <a:t>目標達成</a:t>
                  </a:r>
                  <a:endParaRPr kumimoji="1" lang="ja-JP" altLang="en-US" sz="900" dirty="0">
                    <a:latin typeface="メイリオ" pitchFamily="50" charset="-128"/>
                    <a:ea typeface="メイリオ" pitchFamily="50" charset="-128"/>
                    <a:cs typeface="メイリオ" pitchFamily="50" charset="-128"/>
                  </a:endParaRPr>
                </a:p>
              </p:txBody>
            </p:sp>
            <p:sp>
              <p:nvSpPr>
                <p:cNvPr id="101" name="正方形/長方形 100"/>
                <p:cNvSpPr/>
                <p:nvPr/>
              </p:nvSpPr>
              <p:spPr>
                <a:xfrm>
                  <a:off x="1248862" y="5652009"/>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目標期間</a:t>
                  </a:r>
                  <a:endParaRPr lang="ja-JP" altLang="en-US" sz="1100" dirty="0">
                    <a:latin typeface="メイリオ" pitchFamily="50" charset="-128"/>
                    <a:ea typeface="メイリオ" pitchFamily="50" charset="-128"/>
                    <a:cs typeface="メイリオ" pitchFamily="50" charset="-128"/>
                  </a:endParaRPr>
                </a:p>
              </p:txBody>
            </p:sp>
            <p:sp>
              <p:nvSpPr>
                <p:cNvPr id="102" name="正方形/長方形 101"/>
                <p:cNvSpPr/>
                <p:nvPr/>
              </p:nvSpPr>
              <p:spPr>
                <a:xfrm>
                  <a:off x="1248862" y="6159202"/>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保証料率</a:t>
                  </a:r>
                  <a:endParaRPr lang="ja-JP" altLang="en-US" sz="1100" dirty="0">
                    <a:latin typeface="メイリオ" pitchFamily="50" charset="-128"/>
                    <a:ea typeface="メイリオ" pitchFamily="50" charset="-128"/>
                    <a:cs typeface="メイリオ" pitchFamily="50" charset="-128"/>
                  </a:endParaRPr>
                </a:p>
              </p:txBody>
            </p:sp>
            <p:sp>
              <p:nvSpPr>
                <p:cNvPr id="104" name="右矢印 103"/>
                <p:cNvSpPr/>
                <p:nvPr/>
              </p:nvSpPr>
              <p:spPr>
                <a:xfrm>
                  <a:off x="2007808" y="6552778"/>
                  <a:ext cx="1728000"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105" name="右矢印 104"/>
                <p:cNvSpPr/>
                <p:nvPr/>
              </p:nvSpPr>
              <p:spPr>
                <a:xfrm>
                  <a:off x="3757145" y="6567296"/>
                  <a:ext cx="2387736"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106" name="テキスト ボックス 105"/>
                <p:cNvSpPr txBox="1"/>
                <p:nvPr/>
              </p:nvSpPr>
              <p:spPr>
                <a:xfrm>
                  <a:off x="2084176" y="6624927"/>
                  <a:ext cx="612000" cy="246221"/>
                </a:xfrm>
                <a:prstGeom prst="rect">
                  <a:avLst/>
                </a:prstGeom>
                <a:noFill/>
              </p:spPr>
              <p:txBody>
                <a:bodyPr wrap="none" rtlCol="0">
                  <a:spAutoFit/>
                </a:bodyPr>
                <a:lstStyle/>
                <a:p>
                  <a:r>
                    <a:rPr kumimoji="1" lang="ja-JP" altLang="en-US" sz="1000" dirty="0" smtClean="0">
                      <a:solidFill>
                        <a:schemeClr val="bg1"/>
                      </a:solidFill>
                      <a:latin typeface="メイリオ" pitchFamily="50" charset="-128"/>
                      <a:ea typeface="メイリオ" pitchFamily="50" charset="-128"/>
                      <a:cs typeface="メイリオ" pitchFamily="50" charset="-128"/>
                    </a:rPr>
                    <a:t>割引なし</a:t>
                  </a:r>
                  <a:endParaRPr kumimoji="1" lang="ja-JP" altLang="en-US" dirty="0">
                    <a:solidFill>
                      <a:schemeClr val="bg1"/>
                    </a:solidFill>
                    <a:latin typeface="メイリオ" pitchFamily="50" charset="-128"/>
                    <a:ea typeface="メイリオ" pitchFamily="50" charset="-128"/>
                    <a:cs typeface="メイリオ" pitchFamily="50" charset="-128"/>
                  </a:endParaRPr>
                </a:p>
              </p:txBody>
            </p:sp>
            <p:sp>
              <p:nvSpPr>
                <p:cNvPr id="107" name="テキスト ボックス 106"/>
                <p:cNvSpPr txBox="1"/>
                <p:nvPr/>
              </p:nvSpPr>
              <p:spPr>
                <a:xfrm>
                  <a:off x="4308639" y="6639445"/>
                  <a:ext cx="697627" cy="246221"/>
                </a:xfrm>
                <a:prstGeom prst="rect">
                  <a:avLst/>
                </a:prstGeom>
                <a:noFill/>
              </p:spPr>
              <p:txBody>
                <a:bodyPr wrap="none" rtlCol="0">
                  <a:spAutoFit/>
                </a:bodyPr>
                <a:lstStyle/>
                <a:p>
                  <a:r>
                    <a:rPr kumimoji="1" lang="ja-JP" altLang="en-US" sz="1000" dirty="0" smtClean="0">
                      <a:solidFill>
                        <a:schemeClr val="bg1"/>
                      </a:solidFill>
                      <a:latin typeface="メイリオ" pitchFamily="50" charset="-128"/>
                      <a:ea typeface="メイリオ" pitchFamily="50" charset="-128"/>
                      <a:cs typeface="メイリオ" pitchFamily="50" charset="-128"/>
                    </a:rPr>
                    <a:t>割引適用</a:t>
                  </a:r>
                  <a:endParaRPr kumimoji="1" lang="ja-JP" altLang="en-US" dirty="0">
                    <a:solidFill>
                      <a:schemeClr val="bg1"/>
                    </a:solidFill>
                    <a:latin typeface="メイリオ" pitchFamily="50" charset="-128"/>
                    <a:ea typeface="メイリオ" pitchFamily="50" charset="-128"/>
                    <a:cs typeface="メイリオ" pitchFamily="50" charset="-128"/>
                  </a:endParaRPr>
                </a:p>
              </p:txBody>
            </p:sp>
          </p:grpSp>
          <p:sp>
            <p:nvSpPr>
              <p:cNvPr id="91" name="フローチャート : 組合せ 53"/>
              <p:cNvSpPr/>
              <p:nvPr/>
            </p:nvSpPr>
            <p:spPr>
              <a:xfrm>
                <a:off x="9106083" y="7264050"/>
                <a:ext cx="96002" cy="224546"/>
              </a:xfrm>
              <a:prstGeom prst="flowChartMerg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4" name="直角三角形 83"/>
            <p:cNvSpPr/>
            <p:nvPr/>
          </p:nvSpPr>
          <p:spPr>
            <a:xfrm>
              <a:off x="9646434" y="7391043"/>
              <a:ext cx="2355905" cy="529918"/>
            </a:xfrm>
            <a:prstGeom prst="rtTriangl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grpSp>
          <p:nvGrpSpPr>
            <p:cNvPr id="85" name="グループ化 84"/>
            <p:cNvGrpSpPr/>
            <p:nvPr/>
          </p:nvGrpSpPr>
          <p:grpSpPr>
            <a:xfrm>
              <a:off x="10278806" y="8081733"/>
              <a:ext cx="692818" cy="471282"/>
              <a:chOff x="10278806" y="8051253"/>
              <a:chExt cx="692818" cy="471282"/>
            </a:xfrm>
          </p:grpSpPr>
          <p:sp>
            <p:nvSpPr>
              <p:cNvPr id="88" name="テキスト ボックス 87"/>
              <p:cNvSpPr txBox="1"/>
              <p:nvPr/>
            </p:nvSpPr>
            <p:spPr>
              <a:xfrm>
                <a:off x="10338989" y="8051253"/>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kumimoji="1" lang="en-US" altLang="ja-JP" sz="800" dirty="0" smtClean="0">
                    <a:latin typeface="メイリオ" pitchFamily="50" charset="-128"/>
                    <a:ea typeface="メイリオ" pitchFamily="50" charset="-128"/>
                    <a:cs typeface="メイリオ" pitchFamily="50" charset="-128"/>
                  </a:rPr>
                  <a:t>0.95</a:t>
                </a:r>
                <a:r>
                  <a:rPr lang="en-US" altLang="ja-JP" sz="800" dirty="0" smtClean="0">
                    <a:latin typeface="メイリオ" pitchFamily="50" charset="-128"/>
                    <a:ea typeface="メイリオ" pitchFamily="50" charset="-128"/>
                    <a:cs typeface="メイリオ" pitchFamily="50" charset="-128"/>
                  </a:rPr>
                  <a:t> %</a:t>
                </a:r>
                <a:endParaRPr kumimoji="1" lang="ja-JP" altLang="en-US" sz="800" dirty="0">
                  <a:latin typeface="メイリオ" pitchFamily="50" charset="-128"/>
                  <a:ea typeface="メイリオ" pitchFamily="50" charset="-128"/>
                  <a:cs typeface="メイリオ" pitchFamily="50" charset="-128"/>
                </a:endParaRPr>
              </a:p>
            </p:txBody>
          </p:sp>
          <p:sp>
            <p:nvSpPr>
              <p:cNvPr id="89" name="テキスト ボックス 88"/>
              <p:cNvSpPr txBox="1"/>
              <p:nvPr/>
            </p:nvSpPr>
            <p:spPr>
              <a:xfrm>
                <a:off x="10278806" y="8337869"/>
                <a:ext cx="692818" cy="184666"/>
              </a:xfrm>
              <a:prstGeom prst="rect">
                <a:avLst/>
              </a:prstGeom>
              <a:noFill/>
            </p:spPr>
            <p:txBody>
              <a:bodyPr wrap="none" rtlCol="0">
                <a:spAutoFit/>
              </a:bodyPr>
              <a:lstStyle/>
              <a:p>
                <a:pPr algn="ctr"/>
                <a:r>
                  <a:rPr kumimoji="1" lang="en-US" altLang="ja-JP" sz="600" dirty="0" smtClean="0">
                    <a:latin typeface="メイリオ" pitchFamily="50" charset="-128"/>
                    <a:ea typeface="メイリオ" pitchFamily="50" charset="-128"/>
                    <a:cs typeface="メイリオ" pitchFamily="50" charset="-128"/>
                  </a:rPr>
                  <a:t>0.2</a:t>
                </a:r>
                <a:r>
                  <a:rPr kumimoji="1" lang="ja-JP" altLang="en-US" sz="600" dirty="0" smtClean="0">
                    <a:latin typeface="メイリオ" pitchFamily="50" charset="-128"/>
                    <a:ea typeface="メイリオ" pitchFamily="50" charset="-128"/>
                    <a:cs typeface="メイリオ" pitchFamily="50" charset="-128"/>
                  </a:rPr>
                  <a:t>％引き下げ</a:t>
                </a:r>
                <a:endParaRPr kumimoji="1" lang="ja-JP" altLang="en-US" sz="600" dirty="0">
                  <a:latin typeface="メイリオ" pitchFamily="50" charset="-128"/>
                  <a:ea typeface="メイリオ" pitchFamily="50" charset="-128"/>
                  <a:cs typeface="メイリオ" pitchFamily="50" charset="-128"/>
                </a:endParaRPr>
              </a:p>
            </p:txBody>
          </p:sp>
        </p:grpSp>
        <p:sp>
          <p:nvSpPr>
            <p:cNvPr id="86" name="右中かっこ 85"/>
            <p:cNvSpPr/>
            <p:nvPr/>
          </p:nvSpPr>
          <p:spPr>
            <a:xfrm rot="5400000">
              <a:off x="10796914" y="6900186"/>
              <a:ext cx="148182" cy="2304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7" name="テキスト ボックス 86"/>
            <p:cNvSpPr txBox="1"/>
            <p:nvPr/>
          </p:nvSpPr>
          <p:spPr>
            <a:xfrm>
              <a:off x="9627282" y="7562070"/>
              <a:ext cx="966932" cy="338554"/>
            </a:xfrm>
            <a:prstGeom prst="rect">
              <a:avLst/>
            </a:prstGeom>
            <a:noFill/>
          </p:spPr>
          <p:txBody>
            <a:bodyPr wrap="none" rtlCol="0">
              <a:spAutoFit/>
            </a:bodyPr>
            <a:lstStyle/>
            <a:p>
              <a:pPr algn="ctr"/>
              <a:r>
                <a:rPr kumimoji="1" lang="ja-JP" altLang="en-US" sz="800" dirty="0" smtClean="0">
                  <a:latin typeface="メイリオ" pitchFamily="50" charset="-128"/>
                  <a:ea typeface="メイリオ" pitchFamily="50" charset="-128"/>
                  <a:cs typeface="メイリオ" pitchFamily="50" charset="-128"/>
                </a:rPr>
                <a:t>最長</a:t>
              </a:r>
              <a:r>
                <a:rPr kumimoji="1" lang="en-US" altLang="ja-JP" sz="800" dirty="0" smtClean="0">
                  <a:latin typeface="メイリオ" pitchFamily="50" charset="-128"/>
                  <a:ea typeface="メイリオ" pitchFamily="50" charset="-128"/>
                  <a:cs typeface="メイリオ" pitchFamily="50" charset="-128"/>
                </a:rPr>
                <a:t>7</a:t>
              </a:r>
              <a:r>
                <a:rPr kumimoji="1" lang="ja-JP" altLang="en-US" sz="800" dirty="0" smtClean="0">
                  <a:latin typeface="メイリオ" pitchFamily="50" charset="-128"/>
                  <a:ea typeface="メイリオ" pitchFamily="50" charset="-128"/>
                  <a:cs typeface="メイリオ" pitchFamily="50" charset="-128"/>
                </a:rPr>
                <a:t>年分割返済</a:t>
              </a:r>
              <a:endParaRPr kumimoji="1" lang="en-US" altLang="ja-JP" sz="800" dirty="0" smtClean="0">
                <a:latin typeface="メイリオ" pitchFamily="50" charset="-128"/>
                <a:ea typeface="メイリオ" pitchFamily="50" charset="-128"/>
                <a:cs typeface="メイリオ" pitchFamily="50" charset="-128"/>
              </a:endParaRPr>
            </a:p>
            <a:p>
              <a:pPr algn="ctr"/>
              <a:r>
                <a:rPr kumimoji="1" lang="ja-JP" altLang="en-US" sz="800" dirty="0" err="1" smtClean="0">
                  <a:latin typeface="メイリオ" pitchFamily="50" charset="-128"/>
                  <a:ea typeface="メイリオ" pitchFamily="50" charset="-128"/>
                  <a:cs typeface="メイリオ" pitchFamily="50" charset="-128"/>
                </a:rPr>
                <a:t>への</a:t>
              </a:r>
              <a:r>
                <a:rPr kumimoji="1" lang="ja-JP" altLang="en-US" sz="800" dirty="0" smtClean="0">
                  <a:latin typeface="メイリオ" pitchFamily="50" charset="-128"/>
                  <a:ea typeface="メイリオ" pitchFamily="50" charset="-128"/>
                  <a:cs typeface="メイリオ" pitchFamily="50" charset="-128"/>
                </a:rPr>
                <a:t>切替</a:t>
              </a:r>
              <a:endParaRPr kumimoji="1" lang="en-US" altLang="ja-JP" sz="800" dirty="0" smtClean="0">
                <a:latin typeface="メイリオ" pitchFamily="50" charset="-128"/>
                <a:ea typeface="メイリオ" pitchFamily="50" charset="-128"/>
                <a:cs typeface="メイリオ" pitchFamily="50" charset="-128"/>
              </a:endParaRPr>
            </a:p>
          </p:txBody>
        </p:sp>
      </p:grpSp>
      <p:grpSp>
        <p:nvGrpSpPr>
          <p:cNvPr id="20" name="グループ化 19"/>
          <p:cNvGrpSpPr/>
          <p:nvPr/>
        </p:nvGrpSpPr>
        <p:grpSpPr>
          <a:xfrm>
            <a:off x="7171580" y="4322525"/>
            <a:ext cx="5344265" cy="2063649"/>
            <a:chOff x="7049324" y="7293189"/>
            <a:chExt cx="5344265" cy="2063649"/>
          </a:xfrm>
        </p:grpSpPr>
        <p:grpSp>
          <p:nvGrpSpPr>
            <p:cNvPr id="17" name="グループ化 16"/>
            <p:cNvGrpSpPr/>
            <p:nvPr/>
          </p:nvGrpSpPr>
          <p:grpSpPr>
            <a:xfrm>
              <a:off x="7076999" y="7624361"/>
              <a:ext cx="5316590" cy="1732477"/>
              <a:chOff x="7117895" y="7063006"/>
              <a:chExt cx="5316590" cy="1732477"/>
            </a:xfrm>
          </p:grpSpPr>
          <p:grpSp>
            <p:nvGrpSpPr>
              <p:cNvPr id="16" name="グループ化 15"/>
              <p:cNvGrpSpPr/>
              <p:nvPr/>
            </p:nvGrpSpPr>
            <p:grpSpPr>
              <a:xfrm>
                <a:off x="7117895" y="7063006"/>
                <a:ext cx="5275603" cy="1732477"/>
                <a:chOff x="7117895" y="7063006"/>
                <a:chExt cx="5275603" cy="1732477"/>
              </a:xfrm>
            </p:grpSpPr>
            <p:grpSp>
              <p:nvGrpSpPr>
                <p:cNvPr id="35" name="グループ化 34"/>
                <p:cNvGrpSpPr/>
                <p:nvPr/>
              </p:nvGrpSpPr>
              <p:grpSpPr>
                <a:xfrm>
                  <a:off x="7117895" y="7063006"/>
                  <a:ext cx="5275603" cy="1732477"/>
                  <a:chOff x="1248862" y="5194859"/>
                  <a:chExt cx="5275603" cy="1732477"/>
                </a:xfrm>
              </p:grpSpPr>
              <p:sp>
                <p:nvSpPr>
                  <p:cNvPr id="15" name="正方形/長方形 14"/>
                  <p:cNvSpPr>
                    <a:spLocks noChangeAspect="1"/>
                  </p:cNvSpPr>
                  <p:nvPr/>
                </p:nvSpPr>
                <p:spPr>
                  <a:xfrm>
                    <a:off x="2023050" y="5512814"/>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smtClean="0">
                        <a:solidFill>
                          <a:schemeClr val="tx1"/>
                        </a:solidFill>
                        <a:latin typeface="メイリオ" pitchFamily="50" charset="-128"/>
                        <a:ea typeface="メイリオ" pitchFamily="50" charset="-128"/>
                        <a:cs typeface="メイリオ" pitchFamily="50" charset="-128"/>
                      </a:rPr>
                      <a:t>目標設定</a:t>
                    </a:r>
                    <a:endParaRPr lang="en-US" altLang="ja-JP" sz="900" dirty="0" smtClean="0">
                      <a:solidFill>
                        <a:schemeClr val="tx1"/>
                      </a:solidFill>
                      <a:latin typeface="メイリオ" pitchFamily="50" charset="-128"/>
                      <a:ea typeface="メイリオ" pitchFamily="50" charset="-128"/>
                      <a:cs typeface="メイリオ" pitchFamily="50" charset="-128"/>
                    </a:endParaRPr>
                  </a:p>
                  <a:p>
                    <a:pPr algn="ctr"/>
                    <a:r>
                      <a:rPr lang="ja-JP" altLang="en-US" sz="900" dirty="0">
                        <a:solidFill>
                          <a:schemeClr val="tx1"/>
                        </a:solidFill>
                        <a:latin typeface="メイリオ" pitchFamily="50" charset="-128"/>
                        <a:ea typeface="メイリオ" pitchFamily="50" charset="-128"/>
                        <a:cs typeface="メイリオ" pitchFamily="50" charset="-128"/>
                      </a:rPr>
                      <a:t>初年度</a:t>
                    </a:r>
                  </a:p>
                </p:txBody>
              </p:sp>
              <p:sp>
                <p:nvSpPr>
                  <p:cNvPr id="18" name="正方形/長方形 17"/>
                  <p:cNvSpPr>
                    <a:spLocks noChangeAspect="1"/>
                  </p:cNvSpPr>
                  <p:nvPr/>
                </p:nvSpPr>
                <p:spPr>
                  <a:xfrm>
                    <a:off x="2898330" y="5512814"/>
                    <a:ext cx="880655" cy="540000"/>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メイリオ" pitchFamily="50" charset="-128"/>
                        <a:ea typeface="メイリオ" pitchFamily="50" charset="-128"/>
                        <a:cs typeface="メイリオ" pitchFamily="50" charset="-128"/>
                      </a:rPr>
                      <a:t>2</a:t>
                    </a:r>
                    <a:r>
                      <a:rPr lang="ja-JP" altLang="en-US" sz="900" dirty="0" smtClean="0">
                        <a:solidFill>
                          <a:schemeClr val="tx1"/>
                        </a:solidFill>
                        <a:latin typeface="メイリオ" pitchFamily="50" charset="-128"/>
                        <a:ea typeface="メイリオ" pitchFamily="50" charset="-128"/>
                        <a:cs typeface="メイリオ" pitchFamily="50" charset="-128"/>
                      </a:rPr>
                      <a:t>期目</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19" name="正方形/長方形 18"/>
                  <p:cNvSpPr>
                    <a:spLocks noChangeAspect="1"/>
                  </p:cNvSpPr>
                  <p:nvPr/>
                </p:nvSpPr>
                <p:spPr>
                  <a:xfrm>
                    <a:off x="3777003" y="5512814"/>
                    <a:ext cx="880655" cy="540000"/>
                  </a:xfrm>
                  <a:prstGeom prst="rect">
                    <a:avLst/>
                  </a:prstGeom>
                  <a:solidFill>
                    <a:schemeClr val="accent6">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メイリオ" pitchFamily="50" charset="-128"/>
                        <a:ea typeface="メイリオ" pitchFamily="50" charset="-128"/>
                        <a:cs typeface="メイリオ" pitchFamily="50" charset="-128"/>
                      </a:rPr>
                      <a:t>3</a:t>
                    </a:r>
                    <a:r>
                      <a:rPr lang="ja-JP" altLang="en-US" sz="900" dirty="0" smtClean="0">
                        <a:solidFill>
                          <a:schemeClr val="tx1"/>
                        </a:solidFill>
                        <a:latin typeface="メイリオ" pitchFamily="50" charset="-128"/>
                        <a:ea typeface="メイリオ" pitchFamily="50" charset="-128"/>
                        <a:cs typeface="メイリオ" pitchFamily="50" charset="-128"/>
                      </a:rPr>
                      <a:t>期目</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21" name="テキスト ボックス 20"/>
                  <p:cNvSpPr txBox="1"/>
                  <p:nvPr/>
                </p:nvSpPr>
                <p:spPr>
                  <a:xfrm>
                    <a:off x="2150323" y="6212170"/>
                    <a:ext cx="553357" cy="338554"/>
                  </a:xfrm>
                  <a:prstGeom prst="rect">
                    <a:avLst/>
                  </a:prstGeom>
                  <a:noFill/>
                </p:spPr>
                <p:txBody>
                  <a:bodyPr wrap="none" rtlCol="0">
                    <a:spAutoFit/>
                  </a:bodyPr>
                  <a:lstStyle/>
                  <a:p>
                    <a:pPr algn="ctr"/>
                    <a:r>
                      <a:rPr kumimoji="1" lang="ja-JP" altLang="en-US" sz="800" dirty="0" smtClean="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kumimoji="1" lang="ja-JP" altLang="en-US" sz="900" baseline="30000" dirty="0" smtClean="0">
                        <a:latin typeface="メイリオ" pitchFamily="50" charset="-128"/>
                        <a:ea typeface="メイリオ" pitchFamily="50" charset="-128"/>
                        <a:cs typeface="メイリオ" pitchFamily="50" charset="-128"/>
                      </a:rPr>
                      <a:t>＊</a:t>
                    </a:r>
                    <a:endParaRPr kumimoji="1" lang="en-US" altLang="ja-JP" sz="800" baseline="300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23" name="テキスト ボックス 22"/>
                  <p:cNvSpPr txBox="1"/>
                  <p:nvPr/>
                </p:nvSpPr>
                <p:spPr>
                  <a:xfrm>
                    <a:off x="3093669" y="6181690"/>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0.95 %</a:t>
                    </a:r>
                    <a:endParaRPr kumimoji="1" lang="ja-JP" altLang="en-US" sz="800" dirty="0">
                      <a:latin typeface="メイリオ" pitchFamily="50" charset="-128"/>
                      <a:ea typeface="メイリオ" pitchFamily="50" charset="-128"/>
                      <a:cs typeface="メイリオ" pitchFamily="50" charset="-128"/>
                    </a:endParaRPr>
                  </a:p>
                </p:txBody>
              </p:sp>
              <p:sp>
                <p:nvSpPr>
                  <p:cNvPr id="24" name="テキスト ボックス 23"/>
                  <p:cNvSpPr txBox="1"/>
                  <p:nvPr/>
                </p:nvSpPr>
                <p:spPr>
                  <a:xfrm>
                    <a:off x="3932490" y="6181690"/>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kumimoji="1" lang="en-US" altLang="ja-JP" sz="800" dirty="0" smtClean="0">
                        <a:latin typeface="メイリオ" pitchFamily="50" charset="-128"/>
                        <a:ea typeface="メイリオ" pitchFamily="50" charset="-128"/>
                        <a:cs typeface="メイリオ" pitchFamily="50" charset="-128"/>
                      </a:rPr>
                      <a:t>0.95</a:t>
                    </a:r>
                    <a:r>
                      <a:rPr lang="en-US" altLang="ja-JP" sz="800" dirty="0" smtClean="0">
                        <a:latin typeface="メイリオ" pitchFamily="50" charset="-128"/>
                        <a:ea typeface="メイリオ" pitchFamily="50" charset="-128"/>
                        <a:cs typeface="メイリオ" pitchFamily="50" charset="-128"/>
                      </a:rPr>
                      <a:t> %</a:t>
                    </a:r>
                    <a:endParaRPr kumimoji="1" lang="ja-JP" altLang="en-US" sz="800" dirty="0">
                      <a:latin typeface="メイリオ" pitchFamily="50" charset="-128"/>
                      <a:ea typeface="メイリオ" pitchFamily="50" charset="-128"/>
                      <a:cs typeface="メイリオ" pitchFamily="50" charset="-128"/>
                    </a:endParaRPr>
                  </a:p>
                </p:txBody>
              </p:sp>
              <p:sp>
                <p:nvSpPr>
                  <p:cNvPr id="25" name="テキスト ボックス 24"/>
                  <p:cNvSpPr txBox="1"/>
                  <p:nvPr/>
                </p:nvSpPr>
                <p:spPr>
                  <a:xfrm>
                    <a:off x="2120010" y="5194859"/>
                    <a:ext cx="646331" cy="230832"/>
                  </a:xfrm>
                  <a:prstGeom prst="rect">
                    <a:avLst/>
                  </a:prstGeom>
                  <a:noFill/>
                </p:spPr>
                <p:txBody>
                  <a:bodyPr wrap="none" rtlCol="0">
                    <a:spAutoFit/>
                  </a:bodyPr>
                  <a:lstStyle/>
                  <a:p>
                    <a:pPr algn="ctr"/>
                    <a:r>
                      <a:rPr kumimoji="1" lang="ja-JP" altLang="en-US" sz="900" dirty="0" smtClean="0">
                        <a:latin typeface="メイリオ" pitchFamily="50" charset="-128"/>
                        <a:ea typeface="メイリオ" pitchFamily="50" charset="-128"/>
                        <a:cs typeface="メイリオ" pitchFamily="50" charset="-128"/>
                      </a:rPr>
                      <a:t>目標達成</a:t>
                    </a:r>
                    <a:endParaRPr kumimoji="1" lang="ja-JP" altLang="en-US" sz="900" dirty="0">
                      <a:latin typeface="メイリオ" pitchFamily="50" charset="-128"/>
                      <a:ea typeface="メイリオ" pitchFamily="50" charset="-128"/>
                      <a:cs typeface="メイリオ" pitchFamily="50" charset="-128"/>
                    </a:endParaRPr>
                  </a:p>
                </p:txBody>
              </p:sp>
              <p:sp>
                <p:nvSpPr>
                  <p:cNvPr id="26" name="テキスト ボックス 25"/>
                  <p:cNvSpPr txBox="1"/>
                  <p:nvPr/>
                </p:nvSpPr>
                <p:spPr>
                  <a:xfrm>
                    <a:off x="3010307" y="6469722"/>
                    <a:ext cx="702471" cy="184666"/>
                  </a:xfrm>
                  <a:prstGeom prst="rect">
                    <a:avLst/>
                  </a:prstGeom>
                  <a:noFill/>
                </p:spPr>
                <p:txBody>
                  <a:bodyPr wrap="square" rtlCol="0">
                    <a:spAutoFit/>
                  </a:bodyPr>
                  <a:lstStyle/>
                  <a:p>
                    <a:pPr algn="ctr"/>
                    <a:r>
                      <a:rPr kumimoji="1" lang="en-US" altLang="ja-JP" sz="600" dirty="0" smtClean="0">
                        <a:latin typeface="メイリオ" pitchFamily="50" charset="-128"/>
                        <a:ea typeface="メイリオ" pitchFamily="50" charset="-128"/>
                        <a:cs typeface="メイリオ" pitchFamily="50" charset="-128"/>
                      </a:rPr>
                      <a:t>0.2</a:t>
                    </a:r>
                    <a:r>
                      <a:rPr kumimoji="1" lang="ja-JP" altLang="en-US" sz="600" dirty="0" smtClean="0">
                        <a:latin typeface="メイリオ" pitchFamily="50" charset="-128"/>
                        <a:ea typeface="メイリオ" pitchFamily="50" charset="-128"/>
                        <a:cs typeface="メイリオ" pitchFamily="50" charset="-128"/>
                      </a:rPr>
                      <a:t>％引き下げ</a:t>
                    </a:r>
                    <a:endParaRPr kumimoji="1" lang="ja-JP" altLang="en-US" sz="600" dirty="0">
                      <a:latin typeface="メイリオ" pitchFamily="50" charset="-128"/>
                      <a:ea typeface="メイリオ" pitchFamily="50" charset="-128"/>
                      <a:cs typeface="メイリオ" pitchFamily="50" charset="-128"/>
                    </a:endParaRPr>
                  </a:p>
                </p:txBody>
              </p:sp>
              <p:sp>
                <p:nvSpPr>
                  <p:cNvPr id="27" name="テキスト ボックス 26"/>
                  <p:cNvSpPr txBox="1"/>
                  <p:nvPr/>
                </p:nvSpPr>
                <p:spPr>
                  <a:xfrm>
                    <a:off x="3891613" y="6469722"/>
                    <a:ext cx="692818" cy="184666"/>
                  </a:xfrm>
                  <a:prstGeom prst="rect">
                    <a:avLst/>
                  </a:prstGeom>
                  <a:noFill/>
                </p:spPr>
                <p:txBody>
                  <a:bodyPr wrap="none" rtlCol="0">
                    <a:spAutoFit/>
                  </a:bodyPr>
                  <a:lstStyle/>
                  <a:p>
                    <a:pPr algn="ctr"/>
                    <a:r>
                      <a:rPr kumimoji="1" lang="en-US" altLang="ja-JP" sz="600" dirty="0" smtClean="0">
                        <a:latin typeface="メイリオ" pitchFamily="50" charset="-128"/>
                        <a:ea typeface="メイリオ" pitchFamily="50" charset="-128"/>
                        <a:cs typeface="メイリオ" pitchFamily="50" charset="-128"/>
                      </a:rPr>
                      <a:t>0.2</a:t>
                    </a:r>
                    <a:r>
                      <a:rPr kumimoji="1" lang="ja-JP" altLang="en-US" sz="600" dirty="0" smtClean="0">
                        <a:latin typeface="メイリオ" pitchFamily="50" charset="-128"/>
                        <a:ea typeface="メイリオ" pitchFamily="50" charset="-128"/>
                        <a:cs typeface="メイリオ" pitchFamily="50" charset="-128"/>
                      </a:rPr>
                      <a:t>％引き下げ</a:t>
                    </a:r>
                    <a:endParaRPr kumimoji="1" lang="ja-JP" altLang="en-US" sz="600" dirty="0">
                      <a:latin typeface="メイリオ" pitchFamily="50" charset="-128"/>
                      <a:ea typeface="メイリオ" pitchFamily="50" charset="-128"/>
                      <a:cs typeface="メイリオ" pitchFamily="50" charset="-128"/>
                    </a:endParaRPr>
                  </a:p>
                </p:txBody>
              </p:sp>
              <p:sp>
                <p:nvSpPr>
                  <p:cNvPr id="28" name="正方形/長方形 27"/>
                  <p:cNvSpPr/>
                  <p:nvPr/>
                </p:nvSpPr>
                <p:spPr>
                  <a:xfrm>
                    <a:off x="1248862" y="5652009"/>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目標期間</a:t>
                    </a:r>
                    <a:endParaRPr lang="ja-JP" altLang="en-US" sz="1100" dirty="0">
                      <a:latin typeface="メイリオ" pitchFamily="50" charset="-128"/>
                      <a:ea typeface="メイリオ" pitchFamily="50" charset="-128"/>
                      <a:cs typeface="メイリオ" pitchFamily="50" charset="-128"/>
                    </a:endParaRPr>
                  </a:p>
                </p:txBody>
              </p:sp>
              <p:sp>
                <p:nvSpPr>
                  <p:cNvPr id="29" name="正方形/長方形 28"/>
                  <p:cNvSpPr/>
                  <p:nvPr/>
                </p:nvSpPr>
                <p:spPr>
                  <a:xfrm>
                    <a:off x="1248862" y="6159202"/>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保証料率</a:t>
                    </a:r>
                    <a:endParaRPr lang="ja-JP" altLang="en-US" sz="1100" dirty="0">
                      <a:latin typeface="メイリオ" pitchFamily="50" charset="-128"/>
                      <a:ea typeface="メイリオ" pitchFamily="50" charset="-128"/>
                      <a:cs typeface="メイリオ" pitchFamily="50" charset="-128"/>
                    </a:endParaRPr>
                  </a:p>
                </p:txBody>
              </p:sp>
              <p:sp>
                <p:nvSpPr>
                  <p:cNvPr id="31" name="右矢印 30"/>
                  <p:cNvSpPr/>
                  <p:nvPr/>
                </p:nvSpPr>
                <p:spPr>
                  <a:xfrm>
                    <a:off x="2007808" y="6552778"/>
                    <a:ext cx="900000"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32" name="右矢印 31"/>
                  <p:cNvSpPr/>
                  <p:nvPr/>
                </p:nvSpPr>
                <p:spPr>
                  <a:xfrm>
                    <a:off x="2888465" y="6567296"/>
                    <a:ext cx="3636000"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33" name="テキスト ボックス 32"/>
                  <p:cNvSpPr txBox="1"/>
                  <p:nvPr/>
                </p:nvSpPr>
                <p:spPr>
                  <a:xfrm>
                    <a:off x="2084176" y="6624927"/>
                    <a:ext cx="612000" cy="246221"/>
                  </a:xfrm>
                  <a:prstGeom prst="rect">
                    <a:avLst/>
                  </a:prstGeom>
                  <a:noFill/>
                </p:spPr>
                <p:txBody>
                  <a:bodyPr wrap="none" rtlCol="0">
                    <a:spAutoFit/>
                  </a:bodyPr>
                  <a:lstStyle/>
                  <a:p>
                    <a:r>
                      <a:rPr kumimoji="1" lang="ja-JP" altLang="en-US" sz="1000" dirty="0" smtClean="0">
                        <a:solidFill>
                          <a:schemeClr val="bg1"/>
                        </a:solidFill>
                        <a:latin typeface="メイリオ" pitchFamily="50" charset="-128"/>
                        <a:ea typeface="メイリオ" pitchFamily="50" charset="-128"/>
                        <a:cs typeface="メイリオ" pitchFamily="50" charset="-128"/>
                      </a:rPr>
                      <a:t>割引なし</a:t>
                    </a:r>
                    <a:endParaRPr kumimoji="1" lang="ja-JP" altLang="en-US" dirty="0">
                      <a:solidFill>
                        <a:schemeClr val="bg1"/>
                      </a:solidFill>
                      <a:latin typeface="メイリオ" pitchFamily="50" charset="-128"/>
                      <a:ea typeface="メイリオ" pitchFamily="50" charset="-128"/>
                      <a:cs typeface="メイリオ" pitchFamily="50" charset="-128"/>
                    </a:endParaRPr>
                  </a:p>
                </p:txBody>
              </p:sp>
              <p:sp>
                <p:nvSpPr>
                  <p:cNvPr id="34" name="テキスト ボックス 33"/>
                  <p:cNvSpPr txBox="1"/>
                  <p:nvPr/>
                </p:nvSpPr>
                <p:spPr>
                  <a:xfrm>
                    <a:off x="4308639" y="6639445"/>
                    <a:ext cx="697627" cy="246221"/>
                  </a:xfrm>
                  <a:prstGeom prst="rect">
                    <a:avLst/>
                  </a:prstGeom>
                  <a:noFill/>
                </p:spPr>
                <p:txBody>
                  <a:bodyPr wrap="none" rtlCol="0">
                    <a:spAutoFit/>
                  </a:bodyPr>
                  <a:lstStyle/>
                  <a:p>
                    <a:r>
                      <a:rPr kumimoji="1" lang="ja-JP" altLang="en-US" sz="1000" dirty="0" smtClean="0">
                        <a:solidFill>
                          <a:schemeClr val="bg1"/>
                        </a:solidFill>
                        <a:latin typeface="メイリオ" pitchFamily="50" charset="-128"/>
                        <a:ea typeface="メイリオ" pitchFamily="50" charset="-128"/>
                        <a:cs typeface="メイリオ" pitchFamily="50" charset="-128"/>
                      </a:rPr>
                      <a:t>割引適用</a:t>
                    </a:r>
                    <a:endParaRPr kumimoji="1" lang="ja-JP" altLang="en-US" dirty="0">
                      <a:solidFill>
                        <a:schemeClr val="bg1"/>
                      </a:solidFill>
                      <a:latin typeface="メイリオ" pitchFamily="50" charset="-128"/>
                      <a:ea typeface="メイリオ" pitchFamily="50" charset="-128"/>
                      <a:cs typeface="メイリオ" pitchFamily="50" charset="-128"/>
                    </a:endParaRPr>
                  </a:p>
                </p:txBody>
              </p:sp>
            </p:grpSp>
            <p:sp>
              <p:nvSpPr>
                <p:cNvPr id="36" name="フローチャート : 組合せ 53"/>
                <p:cNvSpPr/>
                <p:nvPr/>
              </p:nvSpPr>
              <p:spPr>
                <a:xfrm>
                  <a:off x="8243740" y="7246003"/>
                  <a:ext cx="96002" cy="224546"/>
                </a:xfrm>
                <a:prstGeom prst="flowChartMerg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1" name="直角三角形 40"/>
              <p:cNvSpPr/>
              <p:nvPr/>
            </p:nvSpPr>
            <p:spPr>
              <a:xfrm>
                <a:off x="10526691" y="7391043"/>
                <a:ext cx="1879255" cy="531250"/>
              </a:xfrm>
              <a:prstGeom prst="rtTriangl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grpSp>
            <p:nvGrpSpPr>
              <p:cNvPr id="13" name="グループ化 12"/>
              <p:cNvGrpSpPr/>
              <p:nvPr/>
            </p:nvGrpSpPr>
            <p:grpSpPr>
              <a:xfrm>
                <a:off x="10889128" y="8064921"/>
                <a:ext cx="692818" cy="457614"/>
                <a:chOff x="10889128" y="8034441"/>
                <a:chExt cx="692818" cy="457614"/>
              </a:xfrm>
            </p:grpSpPr>
            <p:sp>
              <p:nvSpPr>
                <p:cNvPr id="42" name="テキスト ボックス 41"/>
                <p:cNvSpPr txBox="1"/>
                <p:nvPr/>
              </p:nvSpPr>
              <p:spPr>
                <a:xfrm>
                  <a:off x="10946478" y="8034441"/>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kumimoji="1" lang="en-US" altLang="ja-JP" sz="800" dirty="0" smtClean="0">
                      <a:latin typeface="メイリオ" pitchFamily="50" charset="-128"/>
                      <a:ea typeface="メイリオ" pitchFamily="50" charset="-128"/>
                      <a:cs typeface="メイリオ" pitchFamily="50" charset="-128"/>
                    </a:rPr>
                    <a:t>0.95</a:t>
                  </a:r>
                  <a:r>
                    <a:rPr lang="en-US" altLang="ja-JP" sz="800" dirty="0" smtClean="0">
                      <a:latin typeface="メイリオ" pitchFamily="50" charset="-128"/>
                      <a:ea typeface="メイリオ" pitchFamily="50" charset="-128"/>
                      <a:cs typeface="メイリオ" pitchFamily="50" charset="-128"/>
                    </a:rPr>
                    <a:t> %</a:t>
                  </a:r>
                  <a:endParaRPr kumimoji="1" lang="ja-JP" altLang="en-US" sz="800" dirty="0">
                    <a:latin typeface="メイリオ" pitchFamily="50" charset="-128"/>
                    <a:ea typeface="メイリオ" pitchFamily="50" charset="-128"/>
                    <a:cs typeface="メイリオ" pitchFamily="50" charset="-128"/>
                  </a:endParaRPr>
                </a:p>
              </p:txBody>
            </p:sp>
            <p:sp>
              <p:nvSpPr>
                <p:cNvPr id="43" name="テキスト ボックス 42"/>
                <p:cNvSpPr txBox="1"/>
                <p:nvPr/>
              </p:nvSpPr>
              <p:spPr>
                <a:xfrm>
                  <a:off x="10889128" y="8307389"/>
                  <a:ext cx="692818" cy="184666"/>
                </a:xfrm>
                <a:prstGeom prst="rect">
                  <a:avLst/>
                </a:prstGeom>
                <a:noFill/>
              </p:spPr>
              <p:txBody>
                <a:bodyPr wrap="none" rtlCol="0">
                  <a:spAutoFit/>
                </a:bodyPr>
                <a:lstStyle/>
                <a:p>
                  <a:pPr algn="ctr"/>
                  <a:r>
                    <a:rPr kumimoji="1" lang="en-US" altLang="ja-JP" sz="600" dirty="0" smtClean="0">
                      <a:latin typeface="メイリオ" pitchFamily="50" charset="-128"/>
                      <a:ea typeface="メイリオ" pitchFamily="50" charset="-128"/>
                      <a:cs typeface="メイリオ" pitchFamily="50" charset="-128"/>
                    </a:rPr>
                    <a:t>0.2</a:t>
                  </a:r>
                  <a:r>
                    <a:rPr kumimoji="1" lang="ja-JP" altLang="en-US" sz="600" dirty="0" smtClean="0">
                      <a:latin typeface="メイリオ" pitchFamily="50" charset="-128"/>
                      <a:ea typeface="メイリオ" pitchFamily="50" charset="-128"/>
                      <a:cs typeface="メイリオ" pitchFamily="50" charset="-128"/>
                    </a:rPr>
                    <a:t>％引き下げ</a:t>
                  </a:r>
                  <a:endParaRPr kumimoji="1" lang="ja-JP" altLang="en-US" sz="600" dirty="0">
                    <a:latin typeface="メイリオ" pitchFamily="50" charset="-128"/>
                    <a:ea typeface="メイリオ" pitchFamily="50" charset="-128"/>
                    <a:cs typeface="メイリオ" pitchFamily="50" charset="-128"/>
                  </a:endParaRPr>
                </a:p>
              </p:txBody>
            </p:sp>
          </p:grpSp>
          <p:sp>
            <p:nvSpPr>
              <p:cNvPr id="44" name="右中かっこ 43"/>
              <p:cNvSpPr/>
              <p:nvPr/>
            </p:nvSpPr>
            <p:spPr>
              <a:xfrm rot="5400000">
                <a:off x="11406394" y="7098186"/>
                <a:ext cx="148182" cy="1908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5" name="テキスト ボックス 44"/>
              <p:cNvSpPr txBox="1"/>
              <p:nvPr/>
            </p:nvSpPr>
            <p:spPr>
              <a:xfrm>
                <a:off x="10513554" y="7621311"/>
                <a:ext cx="966931" cy="338554"/>
              </a:xfrm>
              <a:prstGeom prst="rect">
                <a:avLst/>
              </a:prstGeom>
              <a:noFill/>
            </p:spPr>
            <p:txBody>
              <a:bodyPr wrap="none" rtlCol="0">
                <a:spAutoFit/>
              </a:bodyPr>
              <a:lstStyle/>
              <a:p>
                <a:pPr algn="ctr"/>
                <a:r>
                  <a:rPr kumimoji="1" lang="ja-JP" altLang="en-US" sz="800" dirty="0" smtClean="0">
                    <a:latin typeface="メイリオ" pitchFamily="50" charset="-128"/>
                    <a:ea typeface="メイリオ" pitchFamily="50" charset="-128"/>
                    <a:cs typeface="メイリオ" pitchFamily="50" charset="-128"/>
                  </a:rPr>
                  <a:t>最長</a:t>
                </a:r>
                <a:r>
                  <a:rPr kumimoji="1" lang="en-US" altLang="ja-JP" sz="800" dirty="0" smtClean="0">
                    <a:latin typeface="メイリオ" pitchFamily="50" charset="-128"/>
                    <a:ea typeface="メイリオ" pitchFamily="50" charset="-128"/>
                    <a:cs typeface="メイリオ" pitchFamily="50" charset="-128"/>
                  </a:rPr>
                  <a:t>7</a:t>
                </a:r>
                <a:r>
                  <a:rPr kumimoji="1" lang="ja-JP" altLang="en-US" sz="800" dirty="0" smtClean="0">
                    <a:latin typeface="メイリオ" pitchFamily="50" charset="-128"/>
                    <a:ea typeface="メイリオ" pitchFamily="50" charset="-128"/>
                    <a:cs typeface="メイリオ" pitchFamily="50" charset="-128"/>
                  </a:rPr>
                  <a:t>年分割返済</a:t>
                </a:r>
                <a:endParaRPr kumimoji="1" lang="en-US" altLang="ja-JP" sz="800" dirty="0" smtClean="0">
                  <a:latin typeface="メイリオ" pitchFamily="50" charset="-128"/>
                  <a:ea typeface="メイリオ" pitchFamily="50" charset="-128"/>
                  <a:cs typeface="メイリオ" pitchFamily="50" charset="-128"/>
                </a:endParaRPr>
              </a:p>
              <a:p>
                <a:pPr algn="ctr"/>
                <a:r>
                  <a:rPr kumimoji="1" lang="ja-JP" altLang="en-US" sz="800" dirty="0" err="1" smtClean="0">
                    <a:latin typeface="メイリオ" pitchFamily="50" charset="-128"/>
                    <a:ea typeface="メイリオ" pitchFamily="50" charset="-128"/>
                    <a:cs typeface="メイリオ" pitchFamily="50" charset="-128"/>
                  </a:rPr>
                  <a:t>への</a:t>
                </a:r>
                <a:r>
                  <a:rPr kumimoji="1" lang="ja-JP" altLang="en-US" sz="800" dirty="0" smtClean="0">
                    <a:latin typeface="メイリオ" pitchFamily="50" charset="-128"/>
                    <a:ea typeface="メイリオ" pitchFamily="50" charset="-128"/>
                    <a:cs typeface="メイリオ" pitchFamily="50" charset="-128"/>
                  </a:rPr>
                  <a:t>切替</a:t>
                </a:r>
                <a:endParaRPr kumimoji="1" lang="en-US" altLang="ja-JP" sz="800" dirty="0" smtClean="0">
                  <a:latin typeface="メイリオ" pitchFamily="50" charset="-128"/>
                  <a:ea typeface="メイリオ" pitchFamily="50" charset="-128"/>
                  <a:cs typeface="メイリオ" pitchFamily="50" charset="-128"/>
                </a:endParaRPr>
              </a:p>
            </p:txBody>
          </p:sp>
        </p:grpSp>
        <p:sp>
          <p:nvSpPr>
            <p:cNvPr id="108" name="正方形/長方形 107"/>
            <p:cNvSpPr/>
            <p:nvPr/>
          </p:nvSpPr>
          <p:spPr>
            <a:xfrm>
              <a:off x="7049324" y="7293189"/>
              <a:ext cx="3236784" cy="307777"/>
            </a:xfrm>
            <a:prstGeom prst="rect">
              <a:avLst/>
            </a:prstGeom>
          </p:spPr>
          <p:txBody>
            <a:bodyPr wrap="none">
              <a:spAutoFit/>
            </a:bodyPr>
            <a:lstStyle/>
            <a:p>
              <a:r>
                <a:rPr lang="ja-JP" altLang="en-US" sz="1400" dirty="0" smtClean="0">
                  <a:latin typeface="メイリオ" pitchFamily="50" charset="-128"/>
                  <a:ea typeface="メイリオ" pitchFamily="50" charset="-128"/>
                  <a:cs typeface="メイリオ" pitchFamily="50" charset="-128"/>
                </a:rPr>
                <a:t>保証制度および保証料割引のイメージ</a:t>
              </a:r>
              <a:endParaRPr lang="ja-JP" altLang="en-US" sz="1400" dirty="0">
                <a:latin typeface="メイリオ" pitchFamily="50" charset="-128"/>
                <a:ea typeface="メイリオ" pitchFamily="50" charset="-128"/>
                <a:cs typeface="メイリオ" pitchFamily="50" charset="-128"/>
              </a:endParaRPr>
            </a:p>
          </p:txBody>
        </p:sp>
      </p:grpSp>
      <p:sp>
        <p:nvSpPr>
          <p:cNvPr id="5" name="正方形/長方形 4"/>
          <p:cNvSpPr/>
          <p:nvPr/>
        </p:nvSpPr>
        <p:spPr>
          <a:xfrm>
            <a:off x="7116228" y="2793723"/>
            <a:ext cx="5606070" cy="145725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400" dirty="0" smtClean="0">
                <a:latin typeface="メイリオ" panose="020B0604030504040204" pitchFamily="50" charset="-128"/>
                <a:ea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rPr>
              <a:t>SDG</a:t>
            </a:r>
            <a:r>
              <a:rPr lang="ja-JP" altLang="ja-JP" sz="1400" dirty="0" err="1">
                <a:latin typeface="メイリオ" panose="020B0604030504040204" pitchFamily="50" charset="-128"/>
                <a:ea typeface="メイリオ" panose="020B0604030504040204" pitchFamily="50" charset="-128"/>
              </a:rPr>
              <a:t>ｓ</a:t>
            </a:r>
            <a:r>
              <a:rPr lang="ja-JP" altLang="ja-JP" sz="1400" dirty="0">
                <a:latin typeface="メイリオ" panose="020B0604030504040204" pitchFamily="50" charset="-128"/>
                <a:ea typeface="メイリオ" panose="020B0604030504040204" pitchFamily="50" charset="-128"/>
              </a:rPr>
              <a:t>に関する目標を達成するためのトライアル期間とその後の返済期間に分け、トライアル期間は「短期保証（</a:t>
            </a:r>
            <a:r>
              <a:rPr lang="en-US" altLang="ja-JP" sz="1400" dirty="0">
                <a:latin typeface="メイリオ" panose="020B0604030504040204" pitchFamily="50" charset="-128"/>
                <a:ea typeface="メイリオ" panose="020B0604030504040204" pitchFamily="50" charset="-128"/>
              </a:rPr>
              <a:t>1</a:t>
            </a:r>
            <a:r>
              <a:rPr lang="ja-JP" altLang="ja-JP" sz="1400" dirty="0">
                <a:latin typeface="メイリオ" panose="020B0604030504040204" pitchFamily="50" charset="-128"/>
                <a:ea typeface="メイリオ" panose="020B0604030504040204" pitchFamily="50" charset="-128"/>
              </a:rPr>
              <a:t>年以内一括返済）」を最大２回継続可能とすることで最長３年間の返済不要期間とし、返済期間は分割返済できるように「長期保証（７年以内据置期間なし）」に切替えることができる組み合わせ型</a:t>
            </a:r>
            <a:r>
              <a:rPr lang="ja-JP" altLang="ja-JP" sz="1400" dirty="0" smtClean="0">
                <a:latin typeface="メイリオ" panose="020B0604030504040204" pitchFamily="50" charset="-128"/>
                <a:ea typeface="メイリオ" panose="020B0604030504040204" pitchFamily="50" charset="-128"/>
              </a:rPr>
              <a:t>の</a:t>
            </a:r>
            <a:r>
              <a:rPr lang="ja-JP" altLang="en-US" sz="1400" dirty="0" smtClean="0">
                <a:latin typeface="メイリオ" panose="020B0604030504040204" pitchFamily="50" charset="-128"/>
                <a:ea typeface="メイリオ" panose="020B0604030504040204" pitchFamily="50" charset="-128"/>
              </a:rPr>
              <a:t>保証</a:t>
            </a:r>
            <a:r>
              <a:rPr lang="ja-JP" altLang="ja-JP" sz="1400" dirty="0" smtClean="0">
                <a:latin typeface="メイリオ" panose="020B0604030504040204" pitchFamily="50" charset="-128"/>
                <a:ea typeface="メイリオ" panose="020B0604030504040204" pitchFamily="50" charset="-128"/>
              </a:rPr>
              <a:t>制度</a:t>
            </a:r>
            <a:endParaRPr kumimoji="1" lang="ja-JP" altLang="en-US" sz="1400" dirty="0">
              <a:latin typeface="メイリオ" panose="020B0604030504040204" pitchFamily="50" charset="-128"/>
              <a:ea typeface="メイリオ" panose="020B0604030504040204" pitchFamily="50" charset="-128"/>
            </a:endParaRPr>
          </a:p>
        </p:txBody>
      </p:sp>
      <p:sp>
        <p:nvSpPr>
          <p:cNvPr id="6" name="正方形/長方形 5"/>
          <p:cNvSpPr/>
          <p:nvPr/>
        </p:nvSpPr>
        <p:spPr>
          <a:xfrm>
            <a:off x="7209470" y="2362200"/>
            <a:ext cx="1115629" cy="50292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1800" dirty="0" smtClean="0">
                <a:solidFill>
                  <a:schemeClr val="tx1"/>
                </a:solidFill>
                <a:latin typeface="メイリオ" panose="020B0604030504040204" pitchFamily="50" charset="-128"/>
                <a:ea typeface="メイリオ" panose="020B0604030504040204" pitchFamily="50" charset="-128"/>
              </a:rPr>
              <a:t>特　徴</a:t>
            </a:r>
            <a:endParaRPr kumimoji="1" lang="ja-JP" altLang="en-US" sz="1800" dirty="0">
              <a:solidFill>
                <a:schemeClr val="tx1"/>
              </a:solidFill>
              <a:latin typeface="メイリオ" panose="020B0604030504040204" pitchFamily="50" charset="-128"/>
              <a:ea typeface="メイリオ" panose="020B0604030504040204" pitchFamily="50" charset="-128"/>
            </a:endParaRPr>
          </a:p>
        </p:txBody>
      </p:sp>
      <p:grpSp>
        <p:nvGrpSpPr>
          <p:cNvPr id="7" name="グループ化 6"/>
          <p:cNvGrpSpPr/>
          <p:nvPr/>
        </p:nvGrpSpPr>
        <p:grpSpPr>
          <a:xfrm>
            <a:off x="7121512" y="8237711"/>
            <a:ext cx="5344106" cy="1369575"/>
            <a:chOff x="7121512" y="8226136"/>
            <a:chExt cx="5344106" cy="1369575"/>
          </a:xfrm>
        </p:grpSpPr>
        <p:grpSp>
          <p:nvGrpSpPr>
            <p:cNvPr id="109" name="グループ化 108"/>
            <p:cNvGrpSpPr/>
            <p:nvPr/>
          </p:nvGrpSpPr>
          <p:grpSpPr>
            <a:xfrm>
              <a:off x="7121512" y="8226136"/>
              <a:ext cx="5344106" cy="1369575"/>
              <a:chOff x="7117895" y="7380910"/>
              <a:chExt cx="5344106" cy="1369575"/>
            </a:xfrm>
          </p:grpSpPr>
          <p:grpSp>
            <p:nvGrpSpPr>
              <p:cNvPr id="117" name="グループ化 116"/>
              <p:cNvGrpSpPr/>
              <p:nvPr/>
            </p:nvGrpSpPr>
            <p:grpSpPr>
              <a:xfrm>
                <a:off x="7117895" y="7384850"/>
                <a:ext cx="5344106" cy="1365635"/>
                <a:chOff x="1248862" y="5516703"/>
                <a:chExt cx="5344106" cy="1365635"/>
              </a:xfrm>
            </p:grpSpPr>
            <p:sp>
              <p:nvSpPr>
                <p:cNvPr id="119" name="正方形/長方形 118"/>
                <p:cNvSpPr>
                  <a:spLocks noChangeAspect="1"/>
                </p:cNvSpPr>
                <p:nvPr/>
              </p:nvSpPr>
              <p:spPr>
                <a:xfrm>
                  <a:off x="2083546" y="5516703"/>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smtClean="0">
                      <a:solidFill>
                        <a:schemeClr val="tx1"/>
                      </a:solidFill>
                      <a:latin typeface="メイリオ" pitchFamily="50" charset="-128"/>
                      <a:ea typeface="メイリオ" pitchFamily="50" charset="-128"/>
                      <a:cs typeface="メイリオ" pitchFamily="50" charset="-128"/>
                    </a:rPr>
                    <a:t>目標設定</a:t>
                  </a:r>
                  <a:endParaRPr lang="en-US" altLang="ja-JP" sz="900" dirty="0" smtClean="0">
                    <a:solidFill>
                      <a:schemeClr val="tx1"/>
                    </a:solidFill>
                    <a:latin typeface="メイリオ" pitchFamily="50" charset="-128"/>
                    <a:ea typeface="メイリオ" pitchFamily="50" charset="-128"/>
                    <a:cs typeface="メイリオ" pitchFamily="50" charset="-128"/>
                  </a:endParaRPr>
                </a:p>
                <a:p>
                  <a:pPr algn="ctr"/>
                  <a:r>
                    <a:rPr lang="ja-JP" altLang="en-US" sz="900" dirty="0">
                      <a:solidFill>
                        <a:schemeClr val="tx1"/>
                      </a:solidFill>
                      <a:latin typeface="メイリオ" pitchFamily="50" charset="-128"/>
                      <a:ea typeface="メイリオ" pitchFamily="50" charset="-128"/>
                      <a:cs typeface="メイリオ" pitchFamily="50" charset="-128"/>
                    </a:rPr>
                    <a:t>初年度</a:t>
                  </a:r>
                </a:p>
              </p:txBody>
            </p:sp>
            <p:sp>
              <p:nvSpPr>
                <p:cNvPr id="121" name="テキスト ボックス 120"/>
                <p:cNvSpPr txBox="1"/>
                <p:nvPr/>
              </p:nvSpPr>
              <p:spPr>
                <a:xfrm>
                  <a:off x="2248736" y="6209754"/>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122" name="テキスト ボックス 121"/>
                <p:cNvSpPr txBox="1"/>
                <p:nvPr/>
              </p:nvSpPr>
              <p:spPr>
                <a:xfrm>
                  <a:off x="5122515" y="6227022"/>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124" name="正方形/長方形 123"/>
                <p:cNvSpPr/>
                <p:nvPr/>
              </p:nvSpPr>
              <p:spPr>
                <a:xfrm>
                  <a:off x="1248862" y="5652009"/>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目標期間</a:t>
                  </a:r>
                  <a:endParaRPr lang="ja-JP" altLang="en-US" sz="1100" dirty="0">
                    <a:latin typeface="メイリオ" pitchFamily="50" charset="-128"/>
                    <a:ea typeface="メイリオ" pitchFamily="50" charset="-128"/>
                    <a:cs typeface="メイリオ" pitchFamily="50" charset="-128"/>
                  </a:endParaRPr>
                </a:p>
              </p:txBody>
            </p:sp>
            <p:sp>
              <p:nvSpPr>
                <p:cNvPr id="125" name="正方形/長方形 124"/>
                <p:cNvSpPr/>
                <p:nvPr/>
              </p:nvSpPr>
              <p:spPr>
                <a:xfrm>
                  <a:off x="1248862" y="6159202"/>
                  <a:ext cx="952240" cy="261610"/>
                </a:xfrm>
                <a:prstGeom prst="rect">
                  <a:avLst/>
                </a:prstGeom>
              </p:spPr>
              <p:txBody>
                <a:bodyPr wrap="square">
                  <a:spAutoFit/>
                </a:bodyPr>
                <a:lstStyle/>
                <a:p>
                  <a:r>
                    <a:rPr lang="ja-JP" altLang="en-US" sz="1100" dirty="0" smtClean="0">
                      <a:latin typeface="メイリオ" pitchFamily="50" charset="-128"/>
                      <a:ea typeface="メイリオ" pitchFamily="50" charset="-128"/>
                      <a:cs typeface="メイリオ" pitchFamily="50" charset="-128"/>
                    </a:rPr>
                    <a:t>保証料率</a:t>
                  </a:r>
                  <a:endParaRPr lang="ja-JP" altLang="en-US" sz="1100" dirty="0">
                    <a:latin typeface="メイリオ" pitchFamily="50" charset="-128"/>
                    <a:ea typeface="メイリオ" pitchFamily="50" charset="-128"/>
                    <a:cs typeface="メイリオ" pitchFamily="50" charset="-128"/>
                  </a:endParaRPr>
                </a:p>
              </p:txBody>
            </p:sp>
            <p:sp>
              <p:nvSpPr>
                <p:cNvPr id="126" name="右矢印 125"/>
                <p:cNvSpPr/>
                <p:nvPr/>
              </p:nvSpPr>
              <p:spPr>
                <a:xfrm>
                  <a:off x="2007808" y="6522298"/>
                  <a:ext cx="4585160" cy="36004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128" name="テキスト ボックス 127"/>
                <p:cNvSpPr txBox="1"/>
                <p:nvPr/>
              </p:nvSpPr>
              <p:spPr>
                <a:xfrm>
                  <a:off x="2084176" y="6594447"/>
                  <a:ext cx="612000" cy="246221"/>
                </a:xfrm>
                <a:prstGeom prst="rect">
                  <a:avLst/>
                </a:prstGeom>
                <a:noFill/>
              </p:spPr>
              <p:txBody>
                <a:bodyPr wrap="none" rtlCol="0">
                  <a:spAutoFit/>
                </a:bodyPr>
                <a:lstStyle/>
                <a:p>
                  <a:r>
                    <a:rPr kumimoji="1" lang="ja-JP" altLang="en-US" sz="1000" dirty="0" smtClean="0">
                      <a:solidFill>
                        <a:schemeClr val="bg1"/>
                      </a:solidFill>
                      <a:latin typeface="メイリオ" pitchFamily="50" charset="-128"/>
                      <a:ea typeface="メイリオ" pitchFamily="50" charset="-128"/>
                      <a:cs typeface="メイリオ" pitchFamily="50" charset="-128"/>
                    </a:rPr>
                    <a:t>割引なし</a:t>
                  </a:r>
                  <a:endParaRPr kumimoji="1" lang="ja-JP" altLang="en-US" dirty="0">
                    <a:solidFill>
                      <a:schemeClr val="bg1"/>
                    </a:solidFill>
                    <a:latin typeface="メイリオ" pitchFamily="50" charset="-128"/>
                    <a:ea typeface="メイリオ" pitchFamily="50" charset="-128"/>
                    <a:cs typeface="メイリオ" pitchFamily="50" charset="-128"/>
                  </a:endParaRPr>
                </a:p>
              </p:txBody>
            </p:sp>
          </p:grpSp>
          <p:sp>
            <p:nvSpPr>
              <p:cNvPr id="111" name="直角三角形 110"/>
              <p:cNvSpPr/>
              <p:nvPr/>
            </p:nvSpPr>
            <p:spPr>
              <a:xfrm>
                <a:off x="10582801" y="7380910"/>
                <a:ext cx="1879200" cy="540000"/>
              </a:xfrm>
              <a:prstGeom prst="r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itchFamily="50" charset="-128"/>
                  <a:ea typeface="メイリオ" pitchFamily="50" charset="-128"/>
                  <a:cs typeface="メイリオ" pitchFamily="50" charset="-128"/>
                </a:endParaRPr>
              </a:p>
            </p:txBody>
          </p:sp>
          <p:sp>
            <p:nvSpPr>
              <p:cNvPr id="113" name="右中かっこ 112"/>
              <p:cNvSpPr/>
              <p:nvPr/>
            </p:nvSpPr>
            <p:spPr>
              <a:xfrm rot="5400000">
                <a:off x="11442391" y="7134186"/>
                <a:ext cx="148182" cy="1836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4" name="テキスト ボックス 113"/>
              <p:cNvSpPr txBox="1"/>
              <p:nvPr/>
            </p:nvSpPr>
            <p:spPr>
              <a:xfrm>
                <a:off x="10538900" y="7609475"/>
                <a:ext cx="966932" cy="338554"/>
              </a:xfrm>
              <a:prstGeom prst="rect">
                <a:avLst/>
              </a:prstGeom>
              <a:noFill/>
            </p:spPr>
            <p:txBody>
              <a:bodyPr wrap="none" rtlCol="0">
                <a:spAutoFit/>
              </a:bodyPr>
              <a:lstStyle/>
              <a:p>
                <a:pPr algn="ctr"/>
                <a:r>
                  <a:rPr kumimoji="1" lang="ja-JP" altLang="en-US" sz="800" dirty="0" smtClean="0">
                    <a:latin typeface="メイリオ" pitchFamily="50" charset="-128"/>
                    <a:ea typeface="メイリオ" pitchFamily="50" charset="-128"/>
                    <a:cs typeface="メイリオ" pitchFamily="50" charset="-128"/>
                  </a:rPr>
                  <a:t>最長</a:t>
                </a:r>
                <a:r>
                  <a:rPr kumimoji="1" lang="en-US" altLang="ja-JP" sz="800" dirty="0" smtClean="0">
                    <a:latin typeface="メイリオ" pitchFamily="50" charset="-128"/>
                    <a:ea typeface="メイリオ" pitchFamily="50" charset="-128"/>
                    <a:cs typeface="メイリオ" pitchFamily="50" charset="-128"/>
                  </a:rPr>
                  <a:t>7</a:t>
                </a:r>
                <a:r>
                  <a:rPr kumimoji="1" lang="ja-JP" altLang="en-US" sz="800" dirty="0" smtClean="0">
                    <a:latin typeface="メイリオ" pitchFamily="50" charset="-128"/>
                    <a:ea typeface="メイリオ" pitchFamily="50" charset="-128"/>
                    <a:cs typeface="メイリオ" pitchFamily="50" charset="-128"/>
                  </a:rPr>
                  <a:t>年分割返済</a:t>
                </a:r>
                <a:endParaRPr kumimoji="1" lang="en-US" altLang="ja-JP" sz="800" dirty="0" smtClean="0">
                  <a:latin typeface="メイリオ" pitchFamily="50" charset="-128"/>
                  <a:ea typeface="メイリオ" pitchFamily="50" charset="-128"/>
                  <a:cs typeface="メイリオ" pitchFamily="50" charset="-128"/>
                </a:endParaRPr>
              </a:p>
              <a:p>
                <a:pPr algn="ctr"/>
                <a:r>
                  <a:rPr kumimoji="1" lang="ja-JP" altLang="en-US" sz="800" dirty="0" err="1" smtClean="0">
                    <a:latin typeface="メイリオ" pitchFamily="50" charset="-128"/>
                    <a:ea typeface="メイリオ" pitchFamily="50" charset="-128"/>
                    <a:cs typeface="メイリオ" pitchFamily="50" charset="-128"/>
                  </a:rPr>
                  <a:t>への</a:t>
                </a:r>
                <a:r>
                  <a:rPr kumimoji="1" lang="ja-JP" altLang="en-US" sz="800" dirty="0" smtClean="0">
                    <a:latin typeface="メイリオ" pitchFamily="50" charset="-128"/>
                    <a:ea typeface="メイリオ" pitchFamily="50" charset="-128"/>
                    <a:cs typeface="メイリオ" pitchFamily="50" charset="-128"/>
                  </a:rPr>
                  <a:t>切替</a:t>
                </a:r>
                <a:endParaRPr kumimoji="1" lang="en-US" altLang="ja-JP" sz="800" dirty="0" smtClean="0">
                  <a:latin typeface="メイリオ" pitchFamily="50" charset="-128"/>
                  <a:ea typeface="メイリオ" pitchFamily="50" charset="-128"/>
                  <a:cs typeface="メイリオ" pitchFamily="50" charset="-128"/>
                </a:endParaRPr>
              </a:p>
            </p:txBody>
          </p:sp>
        </p:grpSp>
        <p:sp>
          <p:nvSpPr>
            <p:cNvPr id="71" name="正方形/長方形 70"/>
            <p:cNvSpPr>
              <a:spLocks noChangeAspect="1"/>
            </p:cNvSpPr>
            <p:nvPr/>
          </p:nvSpPr>
          <p:spPr>
            <a:xfrm>
              <a:off x="8827850" y="8226136"/>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メイリオ" pitchFamily="50" charset="-128"/>
                  <a:ea typeface="メイリオ" pitchFamily="50" charset="-128"/>
                  <a:cs typeface="メイリオ" pitchFamily="50" charset="-128"/>
                </a:rPr>
                <a:t>2</a:t>
              </a:r>
              <a:r>
                <a:rPr lang="ja-JP" altLang="en-US" sz="900" dirty="0" smtClean="0">
                  <a:solidFill>
                    <a:schemeClr val="tx1"/>
                  </a:solidFill>
                  <a:latin typeface="メイリオ" pitchFamily="50" charset="-128"/>
                  <a:ea typeface="メイリオ" pitchFamily="50" charset="-128"/>
                  <a:cs typeface="メイリオ" pitchFamily="50" charset="-128"/>
                </a:rPr>
                <a:t>期目</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72" name="正方形/長方形 71"/>
            <p:cNvSpPr>
              <a:spLocks noChangeAspect="1"/>
            </p:cNvSpPr>
            <p:nvPr/>
          </p:nvSpPr>
          <p:spPr>
            <a:xfrm>
              <a:off x="9713208" y="8228313"/>
              <a:ext cx="880655" cy="540000"/>
            </a:xfrm>
            <a:prstGeom prst="rect">
              <a:avLst/>
            </a:prstGeom>
            <a:solidFill>
              <a:schemeClr val="accent1">
                <a:lumMod val="20000"/>
                <a:lumOff val="80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メイリオ" pitchFamily="50" charset="-128"/>
                  <a:ea typeface="メイリオ" pitchFamily="50" charset="-128"/>
                  <a:cs typeface="メイリオ" pitchFamily="50" charset="-128"/>
                </a:rPr>
                <a:t>3</a:t>
              </a:r>
              <a:r>
                <a:rPr lang="ja-JP" altLang="en-US" sz="900" dirty="0" smtClean="0">
                  <a:solidFill>
                    <a:schemeClr val="tx1"/>
                  </a:solidFill>
                  <a:latin typeface="メイリオ" pitchFamily="50" charset="-128"/>
                  <a:ea typeface="メイリオ" pitchFamily="50" charset="-128"/>
                  <a:cs typeface="メイリオ" pitchFamily="50" charset="-128"/>
                </a:rPr>
                <a:t>期目</a:t>
              </a:r>
              <a:endParaRPr lang="ja-JP" altLang="en-US" sz="900" dirty="0">
                <a:solidFill>
                  <a:schemeClr val="tx1"/>
                </a:solidFill>
                <a:latin typeface="メイリオ" pitchFamily="50" charset="-128"/>
                <a:ea typeface="メイリオ" pitchFamily="50" charset="-128"/>
                <a:cs typeface="メイリオ" pitchFamily="50" charset="-128"/>
              </a:endParaRPr>
            </a:p>
          </p:txBody>
        </p:sp>
        <p:sp>
          <p:nvSpPr>
            <p:cNvPr id="73" name="テキスト ボックス 72"/>
            <p:cNvSpPr txBox="1"/>
            <p:nvPr/>
          </p:nvSpPr>
          <p:spPr>
            <a:xfrm>
              <a:off x="9035256" y="8923001"/>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sp>
          <p:nvSpPr>
            <p:cNvPr id="74" name="テキスト ボックス 73"/>
            <p:cNvSpPr txBox="1"/>
            <p:nvPr/>
          </p:nvSpPr>
          <p:spPr>
            <a:xfrm>
              <a:off x="9874442" y="8934310"/>
              <a:ext cx="553357" cy="338554"/>
            </a:xfrm>
            <a:prstGeom prst="rect">
              <a:avLst/>
            </a:prstGeom>
            <a:noFill/>
          </p:spPr>
          <p:txBody>
            <a:bodyPr wrap="none" rtlCol="0">
              <a:spAutoFit/>
            </a:bodyPr>
            <a:lstStyle/>
            <a:p>
              <a:pPr algn="ctr"/>
              <a:r>
                <a:rPr lang="ja-JP" altLang="en-US" sz="800" dirty="0">
                  <a:latin typeface="メイリオ" pitchFamily="50" charset="-128"/>
                  <a:ea typeface="メイリオ" pitchFamily="50" charset="-128"/>
                  <a:cs typeface="メイリオ" pitchFamily="50" charset="-128"/>
                </a:rPr>
                <a:t>区分</a:t>
              </a:r>
              <a:r>
                <a:rPr kumimoji="1" lang="en-US" altLang="ja-JP" sz="800" dirty="0" smtClean="0">
                  <a:latin typeface="メイリオ" pitchFamily="50" charset="-128"/>
                  <a:ea typeface="メイリオ" pitchFamily="50" charset="-128"/>
                  <a:cs typeface="メイリオ" pitchFamily="50" charset="-128"/>
                </a:rPr>
                <a:t>5</a:t>
              </a:r>
              <a:r>
                <a:rPr lang="ja-JP" altLang="en-US" sz="800" baseline="30000" dirty="0" smtClean="0">
                  <a:latin typeface="メイリオ" pitchFamily="50" charset="-128"/>
                  <a:ea typeface="メイリオ" pitchFamily="50" charset="-128"/>
                  <a:cs typeface="メイリオ" pitchFamily="50" charset="-128"/>
                </a:rPr>
                <a:t> </a:t>
              </a:r>
              <a:r>
                <a:rPr lang="ja-JP" altLang="en-US" sz="800" baseline="30000" dirty="0">
                  <a:latin typeface="メイリオ" pitchFamily="50" charset="-128"/>
                  <a:ea typeface="メイリオ" pitchFamily="50" charset="-128"/>
                  <a:cs typeface="メイリオ" pitchFamily="50" charset="-128"/>
                </a:rPr>
                <a:t>＊</a:t>
              </a:r>
              <a:endParaRPr kumimoji="1" lang="en-US" altLang="ja-JP" sz="800" dirty="0" smtClean="0">
                <a:latin typeface="メイリオ" pitchFamily="50" charset="-128"/>
                <a:ea typeface="メイリオ" pitchFamily="50" charset="-128"/>
                <a:cs typeface="メイリオ" pitchFamily="50" charset="-128"/>
              </a:endParaRPr>
            </a:p>
            <a:p>
              <a:pPr algn="ctr"/>
              <a:r>
                <a:rPr lang="en-US" altLang="ja-JP" sz="800" dirty="0" smtClean="0">
                  <a:latin typeface="メイリオ" pitchFamily="50" charset="-128"/>
                  <a:ea typeface="メイリオ" pitchFamily="50" charset="-128"/>
                  <a:cs typeface="メイリオ" pitchFamily="50" charset="-128"/>
                </a:rPr>
                <a:t>1.15 %</a:t>
              </a:r>
              <a:endParaRPr kumimoji="1" lang="ja-JP" altLang="en-US" sz="800" dirty="0">
                <a:latin typeface="メイリオ" pitchFamily="50" charset="-128"/>
                <a:ea typeface="メイリオ" pitchFamily="50" charset="-128"/>
                <a:cs typeface="メイリオ" pitchFamily="50" charset="-128"/>
              </a:endParaRPr>
            </a:p>
          </p:txBody>
        </p:sp>
      </p:grpSp>
      <p:sp>
        <p:nvSpPr>
          <p:cNvPr id="76" name="正方形/長方形 75"/>
          <p:cNvSpPr/>
          <p:nvPr/>
        </p:nvSpPr>
        <p:spPr>
          <a:xfrm>
            <a:off x="4375069" y="7493658"/>
            <a:ext cx="556563" cy="215444"/>
          </a:xfrm>
          <a:prstGeom prst="rect">
            <a:avLst/>
          </a:prstGeom>
        </p:spPr>
        <p:txBody>
          <a:bodyPr wrap="none">
            <a:spAutoFit/>
          </a:bodyPr>
          <a:lstStyle/>
          <a:p>
            <a:r>
              <a:rPr lang="ja-JP" altLang="en-US" sz="800" dirty="0" smtClean="0">
                <a:latin typeface="メイリオ" panose="020B0604030504040204" pitchFamily="50" charset="-128"/>
                <a:ea typeface="メイリオ" panose="020B0604030504040204" pitchFamily="50" charset="-128"/>
              </a:rPr>
              <a:t>（注</a:t>
            </a:r>
            <a:r>
              <a:rPr lang="en-US" altLang="ja-JP" sz="800" dirty="0" smtClean="0">
                <a:latin typeface="メイリオ" panose="020B0604030504040204" pitchFamily="50" charset="-128"/>
                <a:ea typeface="メイリオ" panose="020B0604030504040204" pitchFamily="50" charset="-128"/>
              </a:rPr>
              <a:t>1</a:t>
            </a:r>
            <a:r>
              <a:rPr lang="ja-JP" altLang="en-US" sz="800" dirty="0" smtClean="0">
                <a:latin typeface="メイリオ" panose="020B0604030504040204" pitchFamily="50" charset="-128"/>
                <a:ea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10379261" y="4642704"/>
            <a:ext cx="2628000" cy="200055"/>
          </a:xfrm>
          <a:prstGeom prst="rect">
            <a:avLst/>
          </a:prstGeom>
          <a:noFill/>
        </p:spPr>
        <p:txBody>
          <a:bodyPr wrap="square" rtlCol="0">
            <a:spAutoFit/>
          </a:bodyPr>
          <a:lstStyle/>
          <a:p>
            <a:r>
              <a:rPr kumimoji="1" lang="ja-JP" altLang="en-US" sz="700" dirty="0" smtClean="0"/>
              <a:t>＊保証料率区分は、各々の保証申込時点で決定します。</a:t>
            </a:r>
            <a:endParaRPr kumimoji="1" lang="ja-JP" altLang="en-US" sz="700" dirty="0"/>
          </a:p>
        </p:txBody>
      </p:sp>
    </p:spTree>
    <p:extLst>
      <p:ext uri="{BB962C8B-B14F-4D97-AF65-F5344CB8AC3E}">
        <p14:creationId xmlns:p14="http://schemas.microsoft.com/office/powerpoint/2010/main" val="1817787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96188" y="22965"/>
            <a:ext cx="12629212" cy="66537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sz="2000" dirty="0" smtClean="0">
                <a:latin typeface="HGｺﾞｼｯｸM" pitchFamily="49" charset="-128"/>
                <a:ea typeface="HGｺﾞｼｯｸM" pitchFamily="49" charset="-128"/>
              </a:rPr>
              <a:t>ＳＤＧｓステップアップ保証</a:t>
            </a:r>
            <a:endParaRPr kumimoji="1" lang="ja-JP" altLang="en-US" sz="2000" dirty="0">
              <a:latin typeface="HGｺﾞｼｯｸM" pitchFamily="49" charset="-128"/>
              <a:ea typeface="HGｺﾞｼｯｸM" pitchFamily="49" charset="-128"/>
            </a:endParaRPr>
          </a:p>
        </p:txBody>
      </p:sp>
      <p:sp>
        <p:nvSpPr>
          <p:cNvPr id="15" name="楕円 14"/>
          <p:cNvSpPr/>
          <p:nvPr/>
        </p:nvSpPr>
        <p:spPr>
          <a:xfrm>
            <a:off x="9623380" y="1965340"/>
            <a:ext cx="3102020" cy="1194679"/>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dirty="0" smtClean="0"/>
              <a:t>保証料率</a:t>
            </a:r>
            <a:r>
              <a:rPr kumimoji="1" lang="en-US" altLang="ja-JP" sz="2400" dirty="0" smtClean="0"/>
              <a:t>0.2</a:t>
            </a:r>
            <a:r>
              <a:rPr kumimoji="1" lang="ja-JP" altLang="en-US" sz="2400" dirty="0" smtClean="0"/>
              <a:t>％</a:t>
            </a:r>
            <a:endParaRPr kumimoji="1" lang="en-US" altLang="ja-JP" sz="2400" dirty="0" smtClean="0"/>
          </a:p>
          <a:p>
            <a:pPr algn="ctr"/>
            <a:r>
              <a:rPr lang="ja-JP" altLang="en-US" sz="2400" dirty="0"/>
              <a:t>割引</a:t>
            </a:r>
            <a:endParaRPr kumimoji="1" lang="ja-JP" altLang="en-US" sz="2400" dirty="0"/>
          </a:p>
        </p:txBody>
      </p:sp>
      <p:sp>
        <p:nvSpPr>
          <p:cNvPr id="16" name="楕円 15"/>
          <p:cNvSpPr/>
          <p:nvPr/>
        </p:nvSpPr>
        <p:spPr>
          <a:xfrm>
            <a:off x="7694688" y="2991565"/>
            <a:ext cx="3130477" cy="1115601"/>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400" dirty="0" smtClean="0"/>
              <a:t>据置期間</a:t>
            </a:r>
            <a:r>
              <a:rPr lang="en-US" altLang="ja-JP" sz="2400" dirty="0" smtClean="0"/>
              <a:t>5</a:t>
            </a:r>
            <a:r>
              <a:rPr lang="ja-JP" altLang="en-US" sz="2400" dirty="0" smtClean="0"/>
              <a:t>年</a:t>
            </a:r>
            <a:endParaRPr lang="en-US" altLang="ja-JP" sz="2400" dirty="0" smtClean="0"/>
          </a:p>
        </p:txBody>
      </p:sp>
      <p:sp>
        <p:nvSpPr>
          <p:cNvPr id="17" name="楕円 16"/>
          <p:cNvSpPr/>
          <p:nvPr/>
        </p:nvSpPr>
        <p:spPr>
          <a:xfrm>
            <a:off x="7613142" y="838957"/>
            <a:ext cx="3315672" cy="127959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200" dirty="0" smtClean="0"/>
              <a:t>金融機関との連携または</a:t>
            </a:r>
            <a:endParaRPr kumimoji="1" lang="en-US" altLang="ja-JP" sz="1200" dirty="0" smtClean="0"/>
          </a:p>
          <a:p>
            <a:pPr algn="ctr"/>
            <a:r>
              <a:rPr kumimoji="1" lang="ja-JP" altLang="en-US" sz="1200" dirty="0" smtClean="0"/>
              <a:t>不動産の提供により</a:t>
            </a:r>
            <a:endParaRPr kumimoji="1" lang="en-US" altLang="ja-JP" sz="2000" dirty="0" smtClean="0"/>
          </a:p>
          <a:p>
            <a:pPr algn="ctr"/>
            <a:r>
              <a:rPr kumimoji="1" lang="ja-JP" altLang="en-US" sz="2400" dirty="0" smtClean="0"/>
              <a:t>経営者保証</a:t>
            </a:r>
            <a:r>
              <a:rPr lang="ja-JP" altLang="en-US" sz="2400" dirty="0" smtClean="0"/>
              <a:t>不要</a:t>
            </a:r>
            <a:endParaRPr kumimoji="1" lang="ja-JP" altLang="en-US" sz="2400" dirty="0"/>
          </a:p>
        </p:txBody>
      </p:sp>
      <p:sp>
        <p:nvSpPr>
          <p:cNvPr id="11" name="正方形/長方形 10"/>
          <p:cNvSpPr/>
          <p:nvPr/>
        </p:nvSpPr>
        <p:spPr>
          <a:xfrm>
            <a:off x="7613912" y="4224632"/>
            <a:ext cx="5111488" cy="5315608"/>
          </a:xfrm>
          <a:prstGeom prst="rect">
            <a:avLst/>
          </a:prstGeom>
        </p:spPr>
        <p:style>
          <a:lnRef idx="2">
            <a:schemeClr val="dk1"/>
          </a:lnRef>
          <a:fillRef idx="1">
            <a:schemeClr val="lt1"/>
          </a:fillRef>
          <a:effectRef idx="0">
            <a:schemeClr val="dk1"/>
          </a:effectRef>
          <a:fontRef idx="minor">
            <a:schemeClr val="dk1"/>
          </a:fontRef>
        </p:style>
        <p:txBody>
          <a:bodyPr lIns="108000" rIns="108000" rtlCol="0" anchor="ctr"/>
          <a:lstStyle/>
          <a:p>
            <a:pPr algn="just">
              <a:lnSpc>
                <a:spcPts val="1800"/>
              </a:lnSpc>
            </a:pPr>
            <a:r>
              <a:rPr lang="en-US" altLang="ja-JP" sz="1200" kern="100" dirty="0">
                <a:solidFill>
                  <a:schemeClr val="tx1"/>
                </a:solidFill>
                <a:latin typeface="メイリオ" panose="020B0604030504040204" pitchFamily="50" charset="-128"/>
                <a:ea typeface="メイリオ" panose="020B0604030504040204" pitchFamily="50" charset="-128"/>
              </a:rPr>
              <a:t>【</a:t>
            </a:r>
            <a:r>
              <a:rPr lang="ja-JP" altLang="en-US" sz="1200" kern="100" dirty="0" smtClean="0">
                <a:solidFill>
                  <a:schemeClr val="tx1"/>
                </a:solidFill>
                <a:latin typeface="メイリオ" panose="020B0604030504040204" pitchFamily="50" charset="-128"/>
                <a:ea typeface="メイリオ" panose="020B0604030504040204" pitchFamily="50" charset="-128"/>
              </a:rPr>
              <a:t>別紙　</a:t>
            </a:r>
            <a:r>
              <a:rPr lang="ja-JP" altLang="ja-JP" sz="1200" dirty="0" smtClean="0">
                <a:latin typeface="メイリオ" panose="020B0604030504040204" pitchFamily="50" charset="-128"/>
                <a:ea typeface="メイリオ" panose="020B0604030504040204" pitchFamily="50" charset="-128"/>
              </a:rPr>
              <a:t>対象者</a:t>
            </a:r>
            <a:r>
              <a:rPr lang="ja-JP" altLang="ja-JP" sz="1200" dirty="0">
                <a:latin typeface="メイリオ" panose="020B0604030504040204" pitchFamily="50" charset="-128"/>
                <a:ea typeface="メイリオ" panose="020B0604030504040204" pitchFamily="50" charset="-128"/>
              </a:rPr>
              <a:t>・資格要件</a:t>
            </a:r>
            <a:r>
              <a:rPr lang="ja-JP"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２</a:t>
            </a:r>
            <a:r>
              <a:rPr lang="ja-JP" altLang="ja-JP" sz="1200" dirty="0"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rPr>
              <a:t>　</a:t>
            </a:r>
          </a:p>
          <a:p>
            <a:pPr marL="171450" indent="-171450">
              <a:lnSpc>
                <a:spcPts val="1800"/>
              </a:lnSpc>
              <a:buFont typeface="Wingdings" panose="05000000000000000000" pitchFamily="2" charset="2"/>
              <a:buChar char="l"/>
            </a:pPr>
            <a:r>
              <a:rPr lang="ja-JP" altLang="ja-JP" sz="1200" dirty="0" smtClean="0">
                <a:latin typeface="メイリオ" panose="020B0604030504040204" pitchFamily="50" charset="-128"/>
                <a:ea typeface="メイリオ" panose="020B0604030504040204" pitchFamily="50" charset="-128"/>
              </a:rPr>
              <a:t>滋賀県</a:t>
            </a:r>
            <a:r>
              <a:rPr lang="ja-JP" altLang="ja-JP" sz="1200" dirty="0">
                <a:latin typeface="メイリオ" panose="020B0604030504040204" pitchFamily="50" charset="-128"/>
                <a:ea typeface="メイリオ" panose="020B0604030504040204" pitchFamily="50" charset="-128"/>
              </a:rPr>
              <a:t>の「ワーク・ライフ・バランス推進企業</a:t>
            </a:r>
            <a:r>
              <a:rPr lang="ja-JP" altLang="ja-JP" sz="1200" dirty="0" smtClean="0">
                <a:latin typeface="メイリオ" panose="020B0604030504040204" pitchFamily="50" charset="-128"/>
                <a:ea typeface="メイリオ" panose="020B0604030504040204" pitchFamily="50" charset="-128"/>
              </a:rPr>
              <a:t>」登録</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smtClean="0">
                <a:latin typeface="メイリオ" panose="020B0604030504040204" pitchFamily="50" charset="-128"/>
                <a:ea typeface="メイリオ" panose="020B0604030504040204" pitchFamily="50" charset="-128"/>
              </a:rPr>
              <a:t>滋賀県</a:t>
            </a:r>
            <a:r>
              <a:rPr lang="ja-JP" altLang="ja-JP" sz="1200" dirty="0">
                <a:latin typeface="メイリオ" panose="020B0604030504040204" pitchFamily="50" charset="-128"/>
                <a:ea typeface="メイリオ" panose="020B0604030504040204" pitchFamily="50" charset="-128"/>
              </a:rPr>
              <a:t>の「滋賀県女性活躍推進企業</a:t>
            </a:r>
            <a:r>
              <a:rPr lang="ja-JP" altLang="ja-JP" sz="1200" dirty="0" smtClean="0">
                <a:latin typeface="メイリオ" panose="020B0604030504040204" pitchFamily="50" charset="-128"/>
                <a:ea typeface="メイリオ" panose="020B0604030504040204" pitchFamily="50" charset="-128"/>
              </a:rPr>
              <a:t>」認証</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smtClean="0">
                <a:latin typeface="メイリオ" panose="020B0604030504040204" pitchFamily="50" charset="-128"/>
                <a:ea typeface="メイリオ" panose="020B0604030504040204" pitchFamily="50" charset="-128"/>
              </a:rPr>
              <a:t>滋賀県</a:t>
            </a:r>
            <a:r>
              <a:rPr lang="ja-JP" altLang="ja-JP" sz="1200" dirty="0">
                <a:latin typeface="メイリオ" panose="020B0604030504040204" pitchFamily="50" charset="-128"/>
                <a:ea typeface="メイリオ" panose="020B0604030504040204" pitchFamily="50" charset="-128"/>
              </a:rPr>
              <a:t>の「健康寿命延命プロジェクト</a:t>
            </a:r>
            <a:r>
              <a:rPr lang="ja-JP" altLang="ja-JP" sz="1200" dirty="0" smtClean="0">
                <a:latin typeface="メイリオ" panose="020B0604030504040204" pitchFamily="50" charset="-128"/>
                <a:ea typeface="メイリオ" panose="020B0604030504040204" pitchFamily="50" charset="-128"/>
              </a:rPr>
              <a:t>」表彰</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滋賀県の「しが障害者施設応援企業</a:t>
            </a:r>
            <a:r>
              <a:rPr lang="ja-JP" altLang="ja-JP" sz="1200" dirty="0" smtClean="0">
                <a:latin typeface="メイリオ" panose="020B0604030504040204" pitchFamily="50" charset="-128"/>
                <a:ea typeface="メイリオ" panose="020B0604030504040204" pitchFamily="50" charset="-128"/>
              </a:rPr>
              <a:t>」Ａ級認定</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経済産業大臣の「新・ダイバーシティ経営</a:t>
            </a:r>
            <a:r>
              <a:rPr lang="en-US" altLang="ja-JP" sz="1200" dirty="0">
                <a:latin typeface="メイリオ" panose="020B0604030504040204" pitchFamily="50" charset="-128"/>
                <a:ea typeface="メイリオ" panose="020B0604030504040204" pitchFamily="50" charset="-128"/>
              </a:rPr>
              <a:t>100</a:t>
            </a:r>
            <a:r>
              <a:rPr lang="ja-JP" altLang="ja-JP" sz="1200" dirty="0">
                <a:latin typeface="メイリオ" panose="020B0604030504040204" pitchFamily="50" charset="-128"/>
                <a:ea typeface="メイリオ" panose="020B0604030504040204" pitchFamily="50" charset="-128"/>
              </a:rPr>
              <a:t>選」「</a:t>
            </a:r>
            <a:r>
              <a:rPr lang="en-US" altLang="ja-JP" sz="1200" dirty="0">
                <a:latin typeface="メイリオ" panose="020B0604030504040204" pitchFamily="50" charset="-128"/>
                <a:ea typeface="メイリオ" panose="020B0604030504040204" pitchFamily="50" charset="-128"/>
              </a:rPr>
              <a:t>100</a:t>
            </a:r>
            <a:r>
              <a:rPr lang="ja-JP" altLang="ja-JP" sz="1200" dirty="0">
                <a:latin typeface="メイリオ" panose="020B0604030504040204" pitchFamily="50" charset="-128"/>
                <a:ea typeface="メイリオ" panose="020B0604030504040204" pitchFamily="50" charset="-128"/>
              </a:rPr>
              <a:t>選プライム</a:t>
            </a:r>
            <a:r>
              <a:rPr lang="ja-JP" altLang="ja-JP" sz="1200" dirty="0" smtClean="0">
                <a:latin typeface="メイリオ" panose="020B0604030504040204" pitchFamily="50" charset="-128"/>
                <a:ea typeface="メイリオ" panose="020B0604030504040204" pitchFamily="50" charset="-128"/>
              </a:rPr>
              <a:t>」表彰</a:t>
            </a:r>
            <a:r>
              <a:rPr lang="ja-JP" altLang="ja-JP" sz="1200" dirty="0">
                <a:latin typeface="メイリオ" panose="020B0604030504040204" pitchFamily="50" charset="-128"/>
                <a:ea typeface="メイリオ" panose="020B0604030504040204" pitchFamily="50" charset="-128"/>
              </a:rPr>
              <a:t>・</a:t>
            </a:r>
            <a:r>
              <a:rPr lang="ja-JP" altLang="ja-JP" sz="1200" dirty="0" smtClean="0">
                <a:latin typeface="メイリオ" panose="020B0604030504040204" pitchFamily="50" charset="-128"/>
                <a:ea typeface="メイリオ" panose="020B0604030504040204" pitchFamily="50" charset="-128"/>
              </a:rPr>
              <a:t>選定</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厚生労働省の「</a:t>
            </a:r>
            <a:r>
              <a:rPr lang="ja-JP" altLang="ja-JP" sz="1200" dirty="0" smtClean="0">
                <a:latin typeface="メイリオ" panose="020B0604030504040204" pitchFamily="50" charset="-128"/>
                <a:ea typeface="メイリオ" panose="020B0604030504040204" pitchFamily="50" charset="-128"/>
              </a:rPr>
              <a:t>ユースエール認定</a:t>
            </a:r>
            <a:r>
              <a:rPr lang="ja-JP" altLang="en-US" sz="1200" dirty="0" smtClean="0">
                <a:latin typeface="メイリオ" panose="020B0604030504040204" pitchFamily="50" charset="-128"/>
                <a:ea typeface="メイリオ" panose="020B0604030504040204" pitchFamily="50" charset="-128"/>
              </a:rPr>
              <a:t>」</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厚生労働省の「</a:t>
            </a:r>
            <a:r>
              <a:rPr lang="ja-JP" altLang="ja-JP" sz="1200" dirty="0" err="1">
                <a:latin typeface="メイリオ" panose="020B0604030504040204" pitchFamily="50" charset="-128"/>
                <a:ea typeface="メイリオ" panose="020B0604030504040204" pitchFamily="50" charset="-128"/>
              </a:rPr>
              <a:t>くるみん</a:t>
            </a:r>
            <a:r>
              <a:rPr lang="ja-JP" altLang="ja-JP" sz="1200" dirty="0">
                <a:latin typeface="メイリオ" panose="020B0604030504040204" pitchFamily="50" charset="-128"/>
                <a:ea typeface="メイリオ" panose="020B0604030504040204" pitchFamily="50" charset="-128"/>
              </a:rPr>
              <a:t>認定」「プラチナくるみん認定</a:t>
            </a:r>
            <a:r>
              <a:rPr lang="ja-JP" altLang="ja-JP" sz="1200" dirty="0" smtClean="0">
                <a:latin typeface="メイリオ" panose="020B0604030504040204" pitchFamily="50" charset="-128"/>
                <a:ea typeface="メイリオ" panose="020B0604030504040204" pitchFamily="50" charset="-128"/>
              </a:rPr>
              <a:t>」</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厚生労働省の「えるぼし認定」「プラチナえるぼし認定</a:t>
            </a:r>
            <a:r>
              <a:rPr lang="ja-JP" altLang="ja-JP" sz="1200" dirty="0" smtClean="0">
                <a:latin typeface="メイリオ" panose="020B0604030504040204" pitchFamily="50" charset="-128"/>
                <a:ea typeface="メイリオ" panose="020B0604030504040204" pitchFamily="50" charset="-128"/>
              </a:rPr>
              <a:t>」</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厚生労働省の「安全衛生優良企業認定</a:t>
            </a:r>
            <a:r>
              <a:rPr lang="ja-JP" altLang="ja-JP" sz="1200" dirty="0" smtClean="0">
                <a:latin typeface="メイリオ" panose="020B0604030504040204" pitchFamily="50" charset="-128"/>
                <a:ea typeface="メイリオ" panose="020B0604030504040204" pitchFamily="50" charset="-128"/>
              </a:rPr>
              <a:t>」</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日本健康会議の「健康経営優良法人</a:t>
            </a:r>
            <a:r>
              <a:rPr lang="ja-JP" altLang="ja-JP" sz="1200" dirty="0" smtClean="0">
                <a:latin typeface="メイリオ" panose="020B0604030504040204" pitchFamily="50" charset="-128"/>
                <a:ea typeface="メイリオ" panose="020B0604030504040204" pitchFamily="50" charset="-128"/>
              </a:rPr>
              <a:t>」認定</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農林水産省の「再生利用事業者</a:t>
            </a:r>
            <a:r>
              <a:rPr lang="ja-JP" altLang="ja-JP" sz="1200" dirty="0" smtClean="0">
                <a:latin typeface="メイリオ" panose="020B0604030504040204" pitchFamily="50" charset="-128"/>
                <a:ea typeface="メイリオ" panose="020B0604030504040204" pitchFamily="50" charset="-128"/>
              </a:rPr>
              <a:t>」登録</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消費者庁の実施する「食品ロス削減推進大賞</a:t>
            </a:r>
            <a:r>
              <a:rPr lang="ja-JP" altLang="ja-JP" sz="1200" dirty="0" smtClean="0">
                <a:latin typeface="メイリオ" panose="020B0604030504040204" pitchFamily="50" charset="-128"/>
                <a:ea typeface="メイリオ" panose="020B0604030504040204" pitchFamily="50" charset="-128"/>
              </a:rPr>
              <a:t>」受賞</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農林水産省の「ＮＯ－ＦＯＯＤＬＯＳＳ　ＰＲＯＪＥＣＴ（ろすのん）</a:t>
            </a:r>
            <a:r>
              <a:rPr lang="ja-JP" altLang="ja-JP" sz="1200" dirty="0" smtClean="0">
                <a:latin typeface="メイリオ" panose="020B0604030504040204" pitchFamily="50" charset="-128"/>
                <a:ea typeface="メイリオ" panose="020B0604030504040204" pitchFamily="50" charset="-128"/>
              </a:rPr>
              <a:t>」参加</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公益財団法人日本適合性認定協会等により認定された認証機関の「ＩＳＯ</a:t>
            </a:r>
            <a:r>
              <a:rPr lang="en-US" altLang="ja-JP" sz="1200" dirty="0">
                <a:latin typeface="メイリオ" panose="020B0604030504040204" pitchFamily="50" charset="-128"/>
                <a:ea typeface="メイリオ" panose="020B0604030504040204" pitchFamily="50" charset="-128"/>
              </a:rPr>
              <a:t>14001</a:t>
            </a:r>
            <a:r>
              <a:rPr lang="ja-JP" altLang="ja-JP" sz="1200" dirty="0" smtClean="0">
                <a:latin typeface="メイリオ" panose="020B0604030504040204" pitchFamily="50" charset="-128"/>
                <a:ea typeface="メイリオ" panose="020B0604030504040204" pitchFamily="50" charset="-128"/>
              </a:rPr>
              <a:t>」認証</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エコアクション</a:t>
            </a:r>
            <a:r>
              <a:rPr lang="en-US" altLang="ja-JP" sz="1200" dirty="0">
                <a:latin typeface="メイリオ" panose="020B0604030504040204" pitchFamily="50" charset="-128"/>
                <a:ea typeface="メイリオ" panose="020B0604030504040204" pitchFamily="50" charset="-128"/>
              </a:rPr>
              <a:t>21</a:t>
            </a:r>
            <a:r>
              <a:rPr lang="ja-JP" altLang="ja-JP" sz="1200" dirty="0">
                <a:latin typeface="メイリオ" panose="020B0604030504040204" pitchFamily="50" charset="-128"/>
                <a:ea typeface="メイリオ" panose="020B0604030504040204" pitchFamily="50" charset="-128"/>
              </a:rPr>
              <a:t>中央事務局の「エコアクション</a:t>
            </a:r>
            <a:r>
              <a:rPr lang="en-US" altLang="ja-JP" sz="1200" dirty="0">
                <a:latin typeface="メイリオ" panose="020B0604030504040204" pitchFamily="50" charset="-128"/>
                <a:ea typeface="メイリオ" panose="020B0604030504040204" pitchFamily="50" charset="-128"/>
              </a:rPr>
              <a:t>21</a:t>
            </a:r>
            <a:r>
              <a:rPr lang="ja-JP" altLang="ja-JP" sz="1200" dirty="0" smtClean="0">
                <a:latin typeface="メイリオ" panose="020B0604030504040204" pitchFamily="50" charset="-128"/>
                <a:ea typeface="メイリオ" panose="020B0604030504040204" pitchFamily="50" charset="-128"/>
              </a:rPr>
              <a:t>」認証</a:t>
            </a:r>
            <a:r>
              <a:rPr lang="ja-JP" altLang="ja-JP" sz="1200" dirty="0">
                <a:latin typeface="メイリオ" panose="020B0604030504040204" pitchFamily="50" charset="-128"/>
                <a:ea typeface="メイリオ" panose="020B0604030504040204" pitchFamily="50" charset="-128"/>
              </a:rPr>
              <a:t>・</a:t>
            </a:r>
            <a:r>
              <a:rPr lang="ja-JP" altLang="ja-JP" sz="1200" dirty="0" smtClean="0">
                <a:latin typeface="メイリオ" panose="020B0604030504040204" pitchFamily="50" charset="-128"/>
                <a:ea typeface="メイリオ" panose="020B0604030504040204" pitchFamily="50" charset="-128"/>
              </a:rPr>
              <a:t>登録</a:t>
            </a:r>
            <a:endParaRPr lang="ja-JP"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ja-JP" sz="1200" dirty="0">
                <a:latin typeface="メイリオ" panose="020B0604030504040204" pitchFamily="50" charset="-128"/>
                <a:ea typeface="メイリオ" panose="020B0604030504040204" pitchFamily="50" charset="-128"/>
              </a:rPr>
              <a:t>「関西ＳＤＧｓプラットフォーム</a:t>
            </a:r>
            <a:r>
              <a:rPr lang="ja-JP" altLang="ja-JP" sz="1200" dirty="0" smtClean="0">
                <a:latin typeface="メイリオ" panose="020B0604030504040204" pitchFamily="50" charset="-128"/>
                <a:ea typeface="メイリオ" panose="020B0604030504040204" pitchFamily="50" charset="-128"/>
              </a:rPr>
              <a:t>」会員</a:t>
            </a:r>
            <a:endParaRPr lang="en-US" altLang="ja-JP" sz="1200" dirty="0">
              <a:latin typeface="メイリオ" panose="020B0604030504040204" pitchFamily="50" charset="-128"/>
              <a:ea typeface="メイリオ" panose="020B0604030504040204" pitchFamily="50" charset="-128"/>
            </a:endParaRPr>
          </a:p>
          <a:p>
            <a:pPr marL="171450" lvl="0" indent="-171450">
              <a:lnSpc>
                <a:spcPts val="1800"/>
              </a:lnSpc>
              <a:buFont typeface="Wingdings" panose="05000000000000000000" pitchFamily="2" charset="2"/>
              <a:buChar char="l"/>
            </a:pPr>
            <a:r>
              <a:rPr lang="ja-JP" altLang="en-US" sz="1200" kern="100" dirty="0" smtClean="0">
                <a:solidFill>
                  <a:schemeClr val="tx1"/>
                </a:solidFill>
                <a:latin typeface="メイリオ" panose="020B0604030504040204" pitchFamily="50" charset="-128"/>
                <a:ea typeface="メイリオ" panose="020B0604030504040204" pitchFamily="50" charset="-128"/>
              </a:rPr>
              <a:t>滋賀県信用保証協会が認めるＳＤＧｓまたはＥＳＧにかかる認定等</a:t>
            </a:r>
          </a:p>
          <a:p>
            <a:r>
              <a:rPr lang="ja-JP" altLang="en-US" sz="900" kern="100" dirty="0">
                <a:solidFill>
                  <a:schemeClr val="tx1"/>
                </a:solidFill>
                <a:latin typeface="メイリオ" panose="020B0604030504040204" pitchFamily="50" charset="-128"/>
                <a:ea typeface="メイリオ" panose="020B0604030504040204" pitchFamily="50" charset="-128"/>
              </a:rPr>
              <a:t>　</a:t>
            </a:r>
            <a:r>
              <a:rPr lang="ja-JP" altLang="en-US" sz="900" kern="100" dirty="0" smtClean="0">
                <a:solidFill>
                  <a:schemeClr val="tx1"/>
                </a:solidFill>
                <a:latin typeface="メイリオ" panose="020B0604030504040204" pitchFamily="50" charset="-128"/>
                <a:ea typeface="メイリオ" panose="020B0604030504040204" pitchFamily="50" charset="-128"/>
              </a:rPr>
              <a:t>　①　</a:t>
            </a:r>
            <a:r>
              <a:rPr lang="ja-JP" altLang="ja-JP" sz="900" dirty="0" smtClean="0"/>
              <a:t>京都信用金庫、湖東信用金庫が参画する「ソーシャル企業認証制度」</a:t>
            </a:r>
            <a:r>
              <a:rPr lang="ja-JP" altLang="en-US" sz="900" dirty="0" smtClean="0"/>
              <a:t>認定</a:t>
            </a:r>
            <a:endParaRPr lang="en-US" altLang="ja-JP" sz="900" dirty="0" smtClean="0"/>
          </a:p>
          <a:p>
            <a:r>
              <a:rPr lang="ja-JP" altLang="en-US" sz="900" dirty="0"/>
              <a:t>　</a:t>
            </a:r>
            <a:r>
              <a:rPr lang="ja-JP" altLang="en-US" sz="900" dirty="0" smtClean="0"/>
              <a:t>　②　</a:t>
            </a:r>
            <a:r>
              <a:rPr lang="ja-JP" altLang="ja-JP" sz="900" dirty="0" smtClean="0"/>
              <a:t>滋賀ＳＤＧｓ×ビジネス表彰</a:t>
            </a:r>
            <a:r>
              <a:rPr lang="ja-JP" altLang="en-US" sz="900" dirty="0" smtClean="0"/>
              <a:t>受賞</a:t>
            </a:r>
            <a:endParaRPr lang="en-US" altLang="ja-JP" sz="900" kern="100" dirty="0" smtClean="0">
              <a:solidFill>
                <a:schemeClr val="tx1"/>
              </a:solidFill>
              <a:latin typeface="メイリオ" panose="020B0604030504040204" pitchFamily="50" charset="-128"/>
              <a:ea typeface="メイリオ"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653440791"/>
              </p:ext>
            </p:extLst>
          </p:nvPr>
        </p:nvGraphicFramePr>
        <p:xfrm>
          <a:off x="96189" y="982867"/>
          <a:ext cx="7432372" cy="8557372"/>
        </p:xfrm>
        <a:graphic>
          <a:graphicData uri="http://schemas.openxmlformats.org/drawingml/2006/table">
            <a:tbl>
              <a:tblPr firstRow="1" firstCol="1" bandRow="1">
                <a:tableStyleId>{5940675A-B579-460E-94D1-54222C63F5DA}</a:tableStyleId>
              </a:tblPr>
              <a:tblGrid>
                <a:gridCol w="1377114">
                  <a:extLst>
                    <a:ext uri="{9D8B030D-6E8A-4147-A177-3AD203B41FA5}">
                      <a16:colId xmlns:a16="http://schemas.microsoft.com/office/drawing/2014/main" val="441772300"/>
                    </a:ext>
                  </a:extLst>
                </a:gridCol>
                <a:gridCol w="6055258">
                  <a:extLst>
                    <a:ext uri="{9D8B030D-6E8A-4147-A177-3AD203B41FA5}">
                      <a16:colId xmlns:a16="http://schemas.microsoft.com/office/drawing/2014/main" val="3069452151"/>
                    </a:ext>
                  </a:extLst>
                </a:gridCol>
              </a:tblGrid>
              <a:tr h="159840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対象者・</a:t>
                      </a:r>
                    </a:p>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資格要件</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marL="0" marR="0" lvl="0" indent="0" algn="just" defTabSz="1280160" rtl="0" eaLnBrk="1" fontAlgn="auto"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　滋賀県信用保証協会（</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以下、保証協会という。）の保証対象要件に該当</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する中小企業者で</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以下</a:t>
                      </a:r>
                      <a:r>
                        <a:rPr kumimoji="1" lang="ja-JP" altLang="en-US"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のいずれかに該当する者。</a:t>
                      </a:r>
                      <a:endPar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just" defTabSz="1280160" rtl="0" eaLnBrk="1" fontAlgn="auto" latinLnBrk="0" hangingPunct="1">
                        <a:lnSpc>
                          <a:spcPct val="100000"/>
                        </a:lnSpc>
                        <a:spcBef>
                          <a:spcPts val="0"/>
                        </a:spcBef>
                        <a:spcAft>
                          <a:spcPts val="0"/>
                        </a:spcAft>
                        <a:buClrTx/>
                        <a:buSzTx/>
                        <a:buFontTx/>
                        <a:buNone/>
                        <a:tabLst/>
                        <a:defRPr/>
                      </a:pPr>
                      <a:r>
                        <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(1)</a:t>
                      </a:r>
                      <a:r>
                        <a:rPr kumimoji="1" lang="ja-JP" altLang="en-US"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ＳＤＧｓに賛同し、すでにその目標に向けた取組みを進めており、今後も社会的課</a:t>
                      </a:r>
                      <a:endPar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just" defTabSz="1280160" rtl="0" eaLnBrk="1" fontAlgn="auto" latinLnBrk="0" hangingPunct="1">
                        <a:lnSpc>
                          <a:spcPct val="100000"/>
                        </a:lnSpc>
                        <a:spcBef>
                          <a:spcPts val="0"/>
                        </a:spcBef>
                        <a:spcAft>
                          <a:spcPts val="0"/>
                        </a:spcAft>
                        <a:buClrTx/>
                        <a:buSzTx/>
                        <a:buFontTx/>
                        <a:buNone/>
                        <a:tabLst/>
                        <a:defRPr/>
                      </a:pPr>
                      <a:r>
                        <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  </a:t>
                      </a:r>
                      <a:r>
                        <a:rPr kumimoji="1" lang="ja-JP" altLang="en-US"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題の解決に取り組もうとしている</a:t>
                      </a:r>
                      <a:r>
                        <a:rPr kumimoji="1" lang="ja-JP"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just" defTabSz="1280160" rtl="0" eaLnBrk="1" fontAlgn="auto" latinLnBrk="0" hangingPunct="1">
                        <a:lnSpc>
                          <a:spcPct val="100000"/>
                        </a:lnSpc>
                        <a:spcBef>
                          <a:spcPts val="0"/>
                        </a:spcBef>
                        <a:spcAft>
                          <a:spcPts val="0"/>
                        </a:spcAft>
                        <a:buClrTx/>
                        <a:buSzTx/>
                        <a:buFontTx/>
                        <a:buNone/>
                        <a:tabLst/>
                        <a:defRPr/>
                      </a:pPr>
                      <a:r>
                        <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(2)</a:t>
                      </a:r>
                      <a:r>
                        <a:rPr kumimoji="1" lang="ja-JP" altLang="en-US"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rPr>
                        <a:t>ＳＤＧｓに賛同するとともに、別に示す認定等を受けている。</a:t>
                      </a:r>
                      <a:endParaRPr kumimoji="1" lang="en-US" altLang="ja-JP" sz="1200" b="0" i="0" u="none" strike="noStrike" kern="1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mn-cs"/>
                      </a:endParaRPr>
                    </a:p>
                  </a:txBody>
                  <a:tcPr marL="72000" marR="108000" marT="72000" marB="72000" anchor="ctr"/>
                </a:tc>
                <a:extLst>
                  <a:ext uri="{0D108BD9-81ED-4DB2-BD59-A6C34878D82A}">
                    <a16:rowId xmlns:a16="http://schemas.microsoft.com/office/drawing/2014/main" val="1470724264"/>
                  </a:ext>
                </a:extLst>
              </a:tr>
              <a:tr h="45668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保証限度額</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l">
                        <a:lnSpc>
                          <a:spcPct val="100000"/>
                        </a:lnSpc>
                        <a:spcAft>
                          <a:spcPts val="0"/>
                        </a:spcAft>
                      </a:pP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3,000</a:t>
                      </a: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万円</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1916858806"/>
                  </a:ext>
                </a:extLst>
              </a:tr>
              <a:tr h="799204">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資金使途</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marL="0" marR="0" indent="0" algn="just" defTabSz="1280160" rtl="0" eaLnBrk="1" fontAlgn="auto" latinLnBrk="0" hangingPunct="1">
                        <a:lnSpc>
                          <a:spcPct val="100000"/>
                        </a:lnSpc>
                        <a:spcBef>
                          <a:spcPts val="0"/>
                        </a:spcBef>
                        <a:spcAft>
                          <a:spcPts val="0"/>
                        </a:spcAft>
                        <a:buClrTx/>
                        <a:buSzTx/>
                        <a:buFontTx/>
                        <a:buNone/>
                        <a:tabLst/>
                        <a:defRPr/>
                      </a:pP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事業資金</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marL="0" marR="0" indent="0" algn="just" defTabSz="1280160" rtl="0" eaLnBrk="1" fontAlgn="auto" latinLnBrk="0" hangingPunct="1">
                        <a:lnSpc>
                          <a:spcPct val="100000"/>
                        </a:lnSpc>
                        <a:spcBef>
                          <a:spcPts val="0"/>
                        </a:spcBef>
                        <a:spcAft>
                          <a:spcPts val="0"/>
                        </a:spcAft>
                        <a:buClrTx/>
                        <a:buSzTx/>
                        <a:buFontTx/>
                        <a:buNone/>
                        <a:tabLst/>
                        <a:defRPr/>
                      </a:pPr>
                      <a:r>
                        <a:rPr lang="ja-JP" altLang="ja-JP" sz="1200" b="0" kern="100" dirty="0" smtClean="0">
                          <a:solidFill>
                            <a:schemeClr val="tx1"/>
                          </a:solidFill>
                          <a:effectLst/>
                          <a:latin typeface="メイリオ" panose="020B0604030504040204" pitchFamily="50" charset="-128"/>
                          <a:ea typeface="メイリオ" panose="020B0604030504040204" pitchFamily="50" charset="-128"/>
                        </a:rPr>
                        <a:t>（</a:t>
                      </a:r>
                      <a:r>
                        <a:rPr kumimoji="1" lang="ja-JP" altLang="en-US" sz="1200" b="0" dirty="0" smtClean="0">
                          <a:solidFill>
                            <a:schemeClr val="tx1"/>
                          </a:solidFill>
                          <a:latin typeface="メイリオ" panose="020B0604030504040204" pitchFamily="50" charset="-128"/>
                          <a:ea typeface="メイリオ" panose="020B0604030504040204" pitchFamily="50" charset="-128"/>
                        </a:rPr>
                        <a:t>不動産取得資金はＳＤＧｓの目標達成のための資金に限る。本制度およびＳＤＧｓ保証以外の既存融資の借換は認めない。）</a:t>
                      </a:r>
                    </a:p>
                  </a:txBody>
                  <a:tcPr marL="72000" marR="108000" marT="72000" marB="72000" anchor="ctr"/>
                </a:tc>
                <a:extLst>
                  <a:ext uri="{0D108BD9-81ED-4DB2-BD59-A6C34878D82A}">
                    <a16:rowId xmlns:a16="http://schemas.microsoft.com/office/drawing/2014/main" val="318213897"/>
                  </a:ext>
                </a:extLst>
              </a:tr>
              <a:tr h="799204">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保証期間</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marL="0" marR="0" indent="0" algn="just" defTabSz="128016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運転資金　</a:t>
                      </a:r>
                      <a:r>
                        <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　（据置期間　</a:t>
                      </a:r>
                      <a:r>
                        <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年以内）</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indent="0" algn="just" defTabSz="128016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設備資金　</a:t>
                      </a:r>
                      <a:r>
                        <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15</a:t>
                      </a: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　（据置期間　</a:t>
                      </a:r>
                      <a:r>
                        <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5</a:t>
                      </a: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年以内）</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0" marR="0" indent="0" algn="just" defTabSz="1280160" rtl="0" eaLnBrk="1" fontAlgn="auto" latinLnBrk="0" hangingPunct="1">
                        <a:lnSpc>
                          <a:spcPct val="100000"/>
                        </a:lnSpc>
                        <a:spcBef>
                          <a:spcPts val="0"/>
                        </a:spcBef>
                        <a:spcAft>
                          <a:spcPts val="0"/>
                        </a:spcAft>
                        <a:buClrTx/>
                        <a:buSzTx/>
                        <a:buFontTx/>
                        <a:buNone/>
                        <a:tabLst/>
                        <a:defRPr/>
                      </a:pPr>
                      <a:r>
                        <a:rPr lang="ja-JP" altLang="en-US"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（＊据置期間</a:t>
                      </a:r>
                      <a:r>
                        <a:rPr lang="en-US" altLang="ja-JP"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2</a:t>
                      </a:r>
                      <a:r>
                        <a:rPr lang="ja-JP" altLang="en-US"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年を超える場合は、年</a:t>
                      </a:r>
                      <a:r>
                        <a:rPr lang="en-US" altLang="ja-JP"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回の金融機関によるモニタリングを必要とする。）</a:t>
                      </a:r>
                      <a:endParaRPr lang="ja-JP" altLang="ja-JP" sz="11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1331523328"/>
                  </a:ext>
                </a:extLst>
              </a:tr>
              <a:tr h="45668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貸付形式</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just">
                        <a:lnSpc>
                          <a:spcPct val="100000"/>
                        </a:lnSpc>
                        <a:spcAft>
                          <a:spcPts val="0"/>
                        </a:spcAft>
                      </a:pPr>
                      <a:r>
                        <a:rPr lang="ja-JP" sz="1200" b="0" kern="100" dirty="0" smtClean="0">
                          <a:solidFill>
                            <a:schemeClr val="tx1"/>
                          </a:solidFill>
                          <a:effectLst/>
                          <a:latin typeface="メイリオ" panose="020B0604030504040204" pitchFamily="50" charset="-128"/>
                          <a:ea typeface="メイリオ" panose="020B0604030504040204" pitchFamily="50" charset="-128"/>
                        </a:rPr>
                        <a:t>証書</a:t>
                      </a:r>
                      <a:r>
                        <a:rPr lang="ja-JP" sz="1200" b="0" kern="100" dirty="0">
                          <a:solidFill>
                            <a:schemeClr val="tx1"/>
                          </a:solidFill>
                          <a:effectLst/>
                          <a:latin typeface="メイリオ" panose="020B0604030504040204" pitchFamily="50" charset="-128"/>
                          <a:ea typeface="メイリオ" panose="020B0604030504040204" pitchFamily="50" charset="-128"/>
                        </a:rPr>
                        <a:t>貸付</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2420613800"/>
                  </a:ext>
                </a:extLst>
              </a:tr>
              <a:tr h="45668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返済方法</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just">
                        <a:lnSpc>
                          <a:spcPct val="100000"/>
                        </a:lnSpc>
                        <a:spcAft>
                          <a:spcPts val="0"/>
                        </a:spcAft>
                      </a:pP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mn-cs"/>
                        </a:rPr>
                        <a:t>分割返済</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866203808"/>
                  </a:ext>
                </a:extLst>
              </a:tr>
              <a:tr h="45668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貸付利率</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just">
                        <a:lnSpc>
                          <a:spcPct val="100000"/>
                        </a:lnSpc>
                        <a:spcAft>
                          <a:spcPts val="0"/>
                        </a:spcAft>
                      </a:pPr>
                      <a:r>
                        <a:rPr lang="ja-JP" sz="1200" b="0" kern="100" dirty="0">
                          <a:solidFill>
                            <a:schemeClr val="tx1"/>
                          </a:solidFill>
                          <a:effectLst/>
                          <a:latin typeface="メイリオ" panose="020B0604030504040204" pitchFamily="50" charset="-128"/>
                          <a:ea typeface="メイリオ" panose="020B0604030504040204" pitchFamily="50" charset="-128"/>
                        </a:rPr>
                        <a:t>金融機関所定利率</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2884160768"/>
                  </a:ext>
                </a:extLst>
              </a:tr>
              <a:tr h="456688">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担保</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just">
                        <a:lnSpc>
                          <a:spcPct val="100000"/>
                        </a:lnSpc>
                        <a:spcAft>
                          <a:spcPts val="0"/>
                        </a:spcAft>
                      </a:pPr>
                      <a:r>
                        <a:rPr lang="ja-JP" sz="1200" b="0" kern="100" dirty="0">
                          <a:solidFill>
                            <a:schemeClr val="tx1"/>
                          </a:solidFill>
                          <a:effectLst/>
                          <a:latin typeface="メイリオ" panose="020B0604030504040204" pitchFamily="50" charset="-128"/>
                          <a:ea typeface="メイリオ" panose="020B0604030504040204" pitchFamily="50" charset="-128"/>
                        </a:rPr>
                        <a:t>必要に応じて</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3955696823"/>
                  </a:ext>
                </a:extLst>
              </a:tr>
              <a:tr h="925554">
                <a:tc>
                  <a:txBody>
                    <a:bodyPr/>
                    <a:lstStyle/>
                    <a:p>
                      <a:pPr algn="dist">
                        <a:lnSpc>
                          <a:spcPts val="1600"/>
                        </a:lnSpc>
                        <a:spcAft>
                          <a:spcPts val="0"/>
                        </a:spcAft>
                      </a:pPr>
                      <a:r>
                        <a:rPr lang="ja-JP" sz="1400" kern="100" dirty="0">
                          <a:effectLst/>
                          <a:latin typeface="メイリオ" panose="020B0604030504040204" pitchFamily="50" charset="-128"/>
                          <a:ea typeface="メイリオ" panose="020B0604030504040204" pitchFamily="50" charset="-128"/>
                        </a:rPr>
                        <a:t>連帯保証人</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tc>
                  <a:txBody>
                    <a:bodyPr/>
                    <a:lstStyle/>
                    <a:p>
                      <a:pPr algn="just">
                        <a:lnSpc>
                          <a:spcPct val="100000"/>
                        </a:lnSpc>
                        <a:spcAft>
                          <a:spcPts val="0"/>
                        </a:spcAft>
                      </a:pPr>
                      <a:r>
                        <a:rPr lang="ja-JP" sz="1200" b="0" kern="100" dirty="0">
                          <a:solidFill>
                            <a:schemeClr val="tx1"/>
                          </a:solidFill>
                          <a:effectLst/>
                          <a:latin typeface="メイリオ" panose="020B0604030504040204" pitchFamily="50" charset="-128"/>
                          <a:ea typeface="メイリオ" panose="020B0604030504040204" pitchFamily="50" charset="-128"/>
                        </a:rPr>
                        <a:t>原則と</a:t>
                      </a:r>
                      <a:r>
                        <a:rPr lang="ja-JP" sz="1200" b="0" kern="100" dirty="0" smtClean="0">
                          <a:solidFill>
                            <a:schemeClr val="tx1"/>
                          </a:solidFill>
                          <a:effectLst/>
                          <a:latin typeface="メイリオ" panose="020B0604030504040204" pitchFamily="50" charset="-128"/>
                          <a:ea typeface="メイリオ" panose="020B0604030504040204" pitchFamily="50" charset="-128"/>
                        </a:rPr>
                        <a:t>して</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a:t>
                      </a:r>
                      <a:r>
                        <a:rPr lang="ja-JP" sz="1200" b="0" kern="100" dirty="0" smtClean="0">
                          <a:solidFill>
                            <a:schemeClr val="tx1"/>
                          </a:solidFill>
                          <a:effectLst/>
                          <a:latin typeface="メイリオ" panose="020B0604030504040204" pitchFamily="50" charset="-128"/>
                          <a:ea typeface="メイリオ" panose="020B0604030504040204" pitchFamily="50" charset="-128"/>
                        </a:rPr>
                        <a:t>法人</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の</a:t>
                      </a:r>
                      <a:r>
                        <a:rPr lang="ja-JP" sz="1200" b="0" kern="100" dirty="0" smtClean="0">
                          <a:solidFill>
                            <a:schemeClr val="tx1"/>
                          </a:solidFill>
                          <a:effectLst/>
                          <a:latin typeface="メイリオ" panose="020B0604030504040204" pitchFamily="50" charset="-128"/>
                          <a:ea typeface="メイリオ" panose="020B0604030504040204" pitchFamily="50" charset="-128"/>
                        </a:rPr>
                        <a:t>代表者</a:t>
                      </a:r>
                      <a:r>
                        <a:rPr lang="ja-JP" sz="1200" b="0" kern="100" dirty="0">
                          <a:solidFill>
                            <a:schemeClr val="tx1"/>
                          </a:solidFill>
                          <a:effectLst/>
                          <a:latin typeface="メイリオ" panose="020B0604030504040204" pitchFamily="50" charset="-128"/>
                          <a:ea typeface="メイリオ" panose="020B0604030504040204" pitchFamily="50" charset="-128"/>
                        </a:rPr>
                        <a:t>以外は</a:t>
                      </a:r>
                      <a:r>
                        <a:rPr lang="ja-JP" sz="1200" b="0" kern="100" dirty="0" smtClean="0">
                          <a:solidFill>
                            <a:schemeClr val="tx1"/>
                          </a:solidFill>
                          <a:effectLst/>
                          <a:latin typeface="メイリオ" panose="020B0604030504040204" pitchFamily="50" charset="-128"/>
                          <a:ea typeface="メイリオ" panose="020B0604030504040204" pitchFamily="50" charset="-128"/>
                        </a:rPr>
                        <a:t>不要</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algn="just">
                        <a:lnSpc>
                          <a:spcPct val="100000"/>
                        </a:lnSpc>
                        <a:spcAft>
                          <a:spcPts val="0"/>
                        </a:spcAft>
                      </a:pPr>
                      <a:r>
                        <a:rPr lang="ja-JP" altLang="en-US" sz="1200" b="0" kern="100" dirty="0" smtClean="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なお、「金融機関との連携により経営者保証を不要とする取扱い（金融機関連携型）」または「不動産の提供により十分な保全が図られる場合（担保充足型）」に該当する場合、連帯保証人は不要</a:t>
                      </a:r>
                      <a:endParaRPr lang="ja-JP" sz="1200" b="0" kern="100" dirty="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72000" marR="108000" marT="72000" marB="72000" anchor="ctr"/>
                </a:tc>
                <a:extLst>
                  <a:ext uri="{0D108BD9-81ED-4DB2-BD59-A6C34878D82A}">
                    <a16:rowId xmlns:a16="http://schemas.microsoft.com/office/drawing/2014/main" val="1031008131"/>
                  </a:ext>
                </a:extLst>
              </a:tr>
              <a:tr h="1314301">
                <a:tc>
                  <a:txBody>
                    <a:bodyPr/>
                    <a:lstStyle/>
                    <a:p>
                      <a:pPr algn="dist">
                        <a:lnSpc>
                          <a:spcPts val="1600"/>
                        </a:lnSpc>
                        <a:spcAft>
                          <a:spcPts val="0"/>
                        </a:spcAft>
                      </a:pP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保証料率</a:t>
                      </a:r>
                    </a:p>
                  </a:txBody>
                  <a:tcPr marL="72000" marR="108000" marT="72000" marB="72000" anchor="ctr"/>
                </a:tc>
                <a:tc>
                  <a:txBody>
                    <a:bodyPr/>
                    <a:lstStyle/>
                    <a:p>
                      <a:pPr algn="just">
                        <a:lnSpc>
                          <a:spcPct val="100000"/>
                        </a:lnSpc>
                        <a:spcAft>
                          <a:spcPts val="0"/>
                        </a:spcAft>
                      </a:pP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基準保証料率から</a:t>
                      </a: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0.2</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％の保証料割引を適用</a:t>
                      </a: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algn="just">
                        <a:lnSpc>
                          <a:spcPct val="100000"/>
                        </a:lnSpc>
                        <a:spcAft>
                          <a:spcPts val="0"/>
                        </a:spcAft>
                      </a:pP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algn="just">
                        <a:lnSpc>
                          <a:spcPct val="100000"/>
                        </a:lnSpc>
                        <a:spcAft>
                          <a:spcPts val="0"/>
                        </a:spcAft>
                      </a:pP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algn="just">
                        <a:lnSpc>
                          <a:spcPct val="100000"/>
                        </a:lnSpc>
                        <a:spcAft>
                          <a:spcPts val="0"/>
                        </a:spcAft>
                      </a:pP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marL="0" marR="0" indent="0" algn="just" defTabSz="1280160" rtl="0" eaLnBrk="1" fontAlgn="auto" latinLnBrk="0" hangingPunct="1">
                        <a:lnSpc>
                          <a:spcPct val="100000"/>
                        </a:lnSpc>
                        <a:spcBef>
                          <a:spcPts val="0"/>
                        </a:spcBef>
                        <a:spcAft>
                          <a:spcPts val="0"/>
                        </a:spcAft>
                        <a:buClrTx/>
                        <a:buSzTx/>
                        <a:buFontTx/>
                        <a:buNone/>
                        <a:tabLst/>
                        <a:defRPr/>
                      </a:pPr>
                      <a:endParaRPr lang="en-US" altLang="ja-JP" sz="1200" b="0" kern="100" dirty="0" smtClean="0">
                        <a:solidFill>
                          <a:schemeClr val="tx1"/>
                        </a:solidFill>
                        <a:effectLst/>
                        <a:latin typeface="メイリオ" panose="020B0604030504040204" pitchFamily="50" charset="-128"/>
                        <a:ea typeface="メイリオ" panose="020B0604030504040204" pitchFamily="50" charset="-128"/>
                      </a:endParaRPr>
                    </a:p>
                    <a:p>
                      <a:pPr marL="0" marR="0" indent="0" algn="just" defTabSz="1280160" rtl="0" eaLnBrk="1" fontAlgn="auto" latinLnBrk="0" hangingPunct="1">
                        <a:lnSpc>
                          <a:spcPct val="100000"/>
                        </a:lnSpc>
                        <a:spcBef>
                          <a:spcPts val="0"/>
                        </a:spcBef>
                        <a:spcAft>
                          <a:spcPts val="0"/>
                        </a:spcAft>
                        <a:buClrTx/>
                        <a:buSzTx/>
                        <a:buFontTx/>
                        <a:buNone/>
                        <a:tabLst/>
                        <a:defRPr/>
                      </a:pP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（有担保割引</a:t>
                      </a: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0.1</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％、会計参与設置会社割引</a:t>
                      </a:r>
                      <a:r>
                        <a:rPr lang="en-US" altLang="ja-JP" sz="1200" b="0" kern="100" dirty="0" smtClean="0">
                          <a:solidFill>
                            <a:schemeClr val="tx1"/>
                          </a:solidFill>
                          <a:effectLst/>
                          <a:latin typeface="メイリオ" panose="020B0604030504040204" pitchFamily="50" charset="-128"/>
                          <a:ea typeface="メイリオ" panose="020B0604030504040204" pitchFamily="50" charset="-128"/>
                        </a:rPr>
                        <a:t>0.1</a:t>
                      </a:r>
                      <a:r>
                        <a:rPr lang="ja-JP" altLang="en-US" sz="1200" b="0" kern="100" dirty="0" smtClean="0">
                          <a:solidFill>
                            <a:schemeClr val="tx1"/>
                          </a:solidFill>
                          <a:effectLst/>
                          <a:latin typeface="メイリオ" panose="020B0604030504040204" pitchFamily="50" charset="-128"/>
                          <a:ea typeface="メイリオ" panose="020B0604030504040204" pitchFamily="50" charset="-128"/>
                        </a:rPr>
                        <a:t>％は利用可能）</a:t>
                      </a:r>
                    </a:p>
                  </a:txBody>
                  <a:tcPr marL="72000" marR="108000" marT="72000" marB="72000" anchor="ctr"/>
                </a:tc>
                <a:extLst>
                  <a:ext uri="{0D108BD9-81ED-4DB2-BD59-A6C34878D82A}">
                    <a16:rowId xmlns:a16="http://schemas.microsoft.com/office/drawing/2014/main" val="4216240668"/>
                  </a:ext>
                </a:extLst>
              </a:tr>
              <a:tr h="837261">
                <a:tc>
                  <a:txBody>
                    <a:bodyPr/>
                    <a:lstStyle/>
                    <a:p>
                      <a:pPr algn="dist">
                        <a:lnSpc>
                          <a:spcPts val="1600"/>
                        </a:lnSpc>
                        <a:spcAft>
                          <a:spcPts val="0"/>
                        </a:spcAft>
                      </a:pP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必要書類</a:t>
                      </a:r>
                    </a:p>
                  </a:txBody>
                  <a:tcPr marL="72000" marR="108000" marT="72000" marB="72000" anchor="ctr"/>
                </a:tc>
                <a:tc>
                  <a:txBody>
                    <a:bodyPr/>
                    <a:lstStyle/>
                    <a:p>
                      <a:pPr algn="just">
                        <a:lnSpc>
                          <a:spcPts val="1500"/>
                        </a:lnSpc>
                        <a:spcAft>
                          <a:spcPts val="0"/>
                        </a:spcAft>
                      </a:pP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わが社のＳＤＧｓ（持続可能な開発目標）【要件（１）】　</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様式１）</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500"/>
                        </a:lnSpc>
                        <a:spcAft>
                          <a:spcPts val="0"/>
                        </a:spcAft>
                      </a:pP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ＳＤＧｓ</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ステップアップ</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保証</a:t>
                      </a:r>
                      <a:r>
                        <a:rPr lang="ja-JP" altLang="en-US"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資格</a:t>
                      </a: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要件申告書　</a:t>
                      </a:r>
                      <a:r>
                        <a:rPr lang="ja-JP" alt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【要件（２）（３）】</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sz="1200" kern="100" dirty="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様式２</a:t>
                      </a:r>
                      <a:r>
                        <a:rPr 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200" kern="100" dirty="0" smtClean="0">
                        <a:solidFill>
                          <a:srgbClr val="000000"/>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500"/>
                        </a:lnSpc>
                        <a:spcAft>
                          <a:spcPts val="0"/>
                        </a:spcAft>
                      </a:pPr>
                      <a:r>
                        <a:rPr kumimoji="1" lang="ja-JP" altLang="en-US" sz="1200" kern="1200" dirty="0" smtClean="0">
                          <a:solidFill>
                            <a:schemeClr val="tx1"/>
                          </a:solidFill>
                          <a:effectLst/>
                          <a:latin typeface="メイリオ" panose="020B0604030504040204" pitchFamily="50" charset="-128"/>
                          <a:ea typeface="メイリオ" panose="020B0604030504040204" pitchFamily="50" charset="-128"/>
                          <a:cs typeface="+mn-cs"/>
                        </a:rPr>
                        <a:t>「</a:t>
                      </a:r>
                      <a:r>
                        <a:rPr kumimoji="1" lang="ja-JP" altLang="ja-JP" sz="1200" kern="1200" dirty="0" smtClean="0">
                          <a:solidFill>
                            <a:schemeClr val="tx1"/>
                          </a:solidFill>
                          <a:effectLst/>
                          <a:latin typeface="メイリオ" panose="020B0604030504040204" pitchFamily="50" charset="-128"/>
                          <a:ea typeface="メイリオ" panose="020B0604030504040204" pitchFamily="50" charset="-128"/>
                          <a:cs typeface="+mn-cs"/>
                        </a:rPr>
                        <a:t>ＳＤＧｓ達成取組み状況兼業況報告書」（様式３）</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90170" marR="90170" marT="0" marB="0" anchor="ctr"/>
                </a:tc>
                <a:extLst>
                  <a:ext uri="{0D108BD9-81ED-4DB2-BD59-A6C34878D82A}">
                    <a16:rowId xmlns:a16="http://schemas.microsoft.com/office/drawing/2014/main" val="2792497639"/>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4058000403"/>
              </p:ext>
            </p:extLst>
          </p:nvPr>
        </p:nvGraphicFramePr>
        <p:xfrm>
          <a:off x="1635610" y="7725691"/>
          <a:ext cx="4780430" cy="603452"/>
        </p:xfrm>
        <a:graphic>
          <a:graphicData uri="http://schemas.openxmlformats.org/drawingml/2006/table">
            <a:tbl>
              <a:tblPr firstRow="1" bandRow="1">
                <a:tableStyleId>{5940675A-B579-460E-94D1-54222C63F5DA}</a:tableStyleId>
              </a:tblPr>
              <a:tblGrid>
                <a:gridCol w="626975">
                  <a:extLst>
                    <a:ext uri="{9D8B030D-6E8A-4147-A177-3AD203B41FA5}">
                      <a16:colId xmlns:a16="http://schemas.microsoft.com/office/drawing/2014/main" val="2045804255"/>
                    </a:ext>
                  </a:extLst>
                </a:gridCol>
                <a:gridCol w="461495">
                  <a:extLst>
                    <a:ext uri="{9D8B030D-6E8A-4147-A177-3AD203B41FA5}">
                      <a16:colId xmlns:a16="http://schemas.microsoft.com/office/drawing/2014/main" val="1436531638"/>
                    </a:ext>
                  </a:extLst>
                </a:gridCol>
                <a:gridCol w="461495">
                  <a:extLst>
                    <a:ext uri="{9D8B030D-6E8A-4147-A177-3AD203B41FA5}">
                      <a16:colId xmlns:a16="http://schemas.microsoft.com/office/drawing/2014/main" val="1838911398"/>
                    </a:ext>
                  </a:extLst>
                </a:gridCol>
                <a:gridCol w="461495">
                  <a:extLst>
                    <a:ext uri="{9D8B030D-6E8A-4147-A177-3AD203B41FA5}">
                      <a16:colId xmlns:a16="http://schemas.microsoft.com/office/drawing/2014/main" val="357513908"/>
                    </a:ext>
                  </a:extLst>
                </a:gridCol>
                <a:gridCol w="461495">
                  <a:extLst>
                    <a:ext uri="{9D8B030D-6E8A-4147-A177-3AD203B41FA5}">
                      <a16:colId xmlns:a16="http://schemas.microsoft.com/office/drawing/2014/main" val="3687068892"/>
                    </a:ext>
                  </a:extLst>
                </a:gridCol>
                <a:gridCol w="461495">
                  <a:extLst>
                    <a:ext uri="{9D8B030D-6E8A-4147-A177-3AD203B41FA5}">
                      <a16:colId xmlns:a16="http://schemas.microsoft.com/office/drawing/2014/main" val="3209627194"/>
                    </a:ext>
                  </a:extLst>
                </a:gridCol>
                <a:gridCol w="461495">
                  <a:extLst>
                    <a:ext uri="{9D8B030D-6E8A-4147-A177-3AD203B41FA5}">
                      <a16:colId xmlns:a16="http://schemas.microsoft.com/office/drawing/2014/main" val="1487367975"/>
                    </a:ext>
                  </a:extLst>
                </a:gridCol>
                <a:gridCol w="461495">
                  <a:extLst>
                    <a:ext uri="{9D8B030D-6E8A-4147-A177-3AD203B41FA5}">
                      <a16:colId xmlns:a16="http://schemas.microsoft.com/office/drawing/2014/main" val="1095686753"/>
                    </a:ext>
                  </a:extLst>
                </a:gridCol>
                <a:gridCol w="461495">
                  <a:extLst>
                    <a:ext uri="{9D8B030D-6E8A-4147-A177-3AD203B41FA5}">
                      <a16:colId xmlns:a16="http://schemas.microsoft.com/office/drawing/2014/main" val="2966749122"/>
                    </a:ext>
                  </a:extLst>
                </a:gridCol>
                <a:gridCol w="461495">
                  <a:extLst>
                    <a:ext uri="{9D8B030D-6E8A-4147-A177-3AD203B41FA5}">
                      <a16:colId xmlns:a16="http://schemas.microsoft.com/office/drawing/2014/main" val="2048695747"/>
                    </a:ext>
                  </a:extLst>
                </a:gridCol>
              </a:tblGrid>
              <a:tr h="275115">
                <a:tc>
                  <a:txBody>
                    <a:bodyPr/>
                    <a:lstStyle/>
                    <a:p>
                      <a:pPr algn="ctr"/>
                      <a:r>
                        <a:rPr kumimoji="1" lang="ja-JP" altLang="en-US" sz="900" dirty="0" smtClean="0"/>
                        <a:t>区分</a:t>
                      </a:r>
                      <a:endParaRPr kumimoji="1" lang="ja-JP" altLang="en-US" sz="900" dirty="0"/>
                    </a:p>
                  </a:txBody>
                  <a:tcPr marL="0" marR="0" marT="48006" marB="48006" anchor="ctr"/>
                </a:tc>
                <a:tc>
                  <a:txBody>
                    <a:bodyPr/>
                    <a:lstStyle/>
                    <a:p>
                      <a:pPr algn="ctr"/>
                      <a:r>
                        <a:rPr kumimoji="1" lang="ja-JP" altLang="en-US" sz="1050" dirty="0" smtClean="0"/>
                        <a:t>１</a:t>
                      </a:r>
                      <a:endParaRPr kumimoji="1" lang="ja-JP" altLang="en-US" sz="1050" dirty="0"/>
                    </a:p>
                  </a:txBody>
                  <a:tcPr marL="96012" marR="96012" marT="48006" marB="48006" anchor="ctr"/>
                </a:tc>
                <a:tc>
                  <a:txBody>
                    <a:bodyPr/>
                    <a:lstStyle/>
                    <a:p>
                      <a:pPr algn="ctr"/>
                      <a:r>
                        <a:rPr kumimoji="1" lang="ja-JP" altLang="en-US" sz="1050" dirty="0" smtClean="0"/>
                        <a:t>２</a:t>
                      </a:r>
                      <a:endParaRPr kumimoji="1" lang="ja-JP" altLang="en-US" sz="1050" dirty="0"/>
                    </a:p>
                  </a:txBody>
                  <a:tcPr marL="96012" marR="96012" marT="48006" marB="48006" anchor="ctr"/>
                </a:tc>
                <a:tc>
                  <a:txBody>
                    <a:bodyPr/>
                    <a:lstStyle/>
                    <a:p>
                      <a:pPr algn="ctr"/>
                      <a:r>
                        <a:rPr kumimoji="1" lang="ja-JP" altLang="en-US" sz="1050" dirty="0" smtClean="0"/>
                        <a:t>３</a:t>
                      </a:r>
                      <a:endParaRPr kumimoji="1" lang="ja-JP" altLang="en-US" sz="1050" dirty="0"/>
                    </a:p>
                  </a:txBody>
                  <a:tcPr marL="96012" marR="96012" marT="48006" marB="48006" anchor="ctr"/>
                </a:tc>
                <a:tc>
                  <a:txBody>
                    <a:bodyPr/>
                    <a:lstStyle/>
                    <a:p>
                      <a:pPr algn="ctr"/>
                      <a:r>
                        <a:rPr kumimoji="1" lang="ja-JP" altLang="en-US" sz="1050" dirty="0" smtClean="0"/>
                        <a:t>４</a:t>
                      </a:r>
                      <a:endParaRPr kumimoji="1" lang="ja-JP" altLang="en-US" sz="1050" dirty="0"/>
                    </a:p>
                  </a:txBody>
                  <a:tcPr marL="96012" marR="96012" marT="48006" marB="48006" anchor="ctr"/>
                </a:tc>
                <a:tc>
                  <a:txBody>
                    <a:bodyPr/>
                    <a:lstStyle/>
                    <a:p>
                      <a:pPr algn="ctr"/>
                      <a:r>
                        <a:rPr kumimoji="1" lang="ja-JP" altLang="en-US" sz="1050" dirty="0" smtClean="0"/>
                        <a:t>５</a:t>
                      </a:r>
                      <a:endParaRPr kumimoji="1" lang="ja-JP" altLang="en-US" sz="1050" dirty="0"/>
                    </a:p>
                  </a:txBody>
                  <a:tcPr marL="96012" marR="96012" marT="48006" marB="48006" anchor="ctr"/>
                </a:tc>
                <a:tc>
                  <a:txBody>
                    <a:bodyPr/>
                    <a:lstStyle/>
                    <a:p>
                      <a:pPr algn="ctr"/>
                      <a:r>
                        <a:rPr kumimoji="1" lang="ja-JP" altLang="en-US" sz="1050" dirty="0" smtClean="0"/>
                        <a:t>６</a:t>
                      </a:r>
                      <a:endParaRPr kumimoji="1" lang="ja-JP" altLang="en-US" sz="1050" dirty="0"/>
                    </a:p>
                  </a:txBody>
                  <a:tcPr marL="96012" marR="96012" marT="48006" marB="48006" anchor="ctr"/>
                </a:tc>
                <a:tc>
                  <a:txBody>
                    <a:bodyPr/>
                    <a:lstStyle/>
                    <a:p>
                      <a:pPr algn="ctr"/>
                      <a:r>
                        <a:rPr kumimoji="1" lang="ja-JP" altLang="en-US" sz="1050" dirty="0" smtClean="0"/>
                        <a:t>７</a:t>
                      </a:r>
                      <a:endParaRPr kumimoji="1" lang="ja-JP" altLang="en-US" sz="1050" dirty="0"/>
                    </a:p>
                  </a:txBody>
                  <a:tcPr marL="96012" marR="96012" marT="48006" marB="48006" anchor="ctr"/>
                </a:tc>
                <a:tc>
                  <a:txBody>
                    <a:bodyPr/>
                    <a:lstStyle/>
                    <a:p>
                      <a:pPr algn="ctr"/>
                      <a:r>
                        <a:rPr kumimoji="1" lang="ja-JP" altLang="en-US" sz="1050" dirty="0" smtClean="0"/>
                        <a:t>８</a:t>
                      </a:r>
                      <a:endParaRPr kumimoji="1" lang="ja-JP" altLang="en-US" sz="1050" dirty="0"/>
                    </a:p>
                  </a:txBody>
                  <a:tcPr marL="96012" marR="96012" marT="48006" marB="48006" anchor="ctr"/>
                </a:tc>
                <a:tc>
                  <a:txBody>
                    <a:bodyPr/>
                    <a:lstStyle/>
                    <a:p>
                      <a:pPr algn="ctr"/>
                      <a:r>
                        <a:rPr kumimoji="1" lang="ja-JP" altLang="en-US" sz="1050" dirty="0" smtClean="0"/>
                        <a:t>９</a:t>
                      </a:r>
                      <a:endParaRPr kumimoji="1" lang="ja-JP" altLang="en-US" sz="1050" dirty="0"/>
                    </a:p>
                  </a:txBody>
                  <a:tcPr marL="96012" marR="96012" marT="48006" marB="48006" anchor="ctr"/>
                </a:tc>
                <a:extLst>
                  <a:ext uri="{0D108BD9-81ED-4DB2-BD59-A6C34878D82A}">
                    <a16:rowId xmlns:a16="http://schemas.microsoft.com/office/drawing/2014/main" val="391992321"/>
                  </a:ext>
                </a:extLst>
              </a:tr>
              <a:tr h="328337">
                <a:tc>
                  <a:txBody>
                    <a:bodyPr/>
                    <a:lstStyle/>
                    <a:p>
                      <a:pPr algn="ctr"/>
                      <a:r>
                        <a:rPr kumimoji="1" lang="ja-JP" altLang="en-US" sz="900" dirty="0" smtClean="0"/>
                        <a:t>保証料率</a:t>
                      </a:r>
                      <a:endParaRPr kumimoji="1" lang="ja-JP" altLang="en-US" sz="900" dirty="0"/>
                    </a:p>
                  </a:txBody>
                  <a:tcPr marL="0" marR="0" marT="48006" marB="48006" anchor="ctr"/>
                </a:tc>
                <a:tc>
                  <a:txBody>
                    <a:bodyPr/>
                    <a:lstStyle/>
                    <a:p>
                      <a:pPr algn="ctr"/>
                      <a:r>
                        <a:rPr kumimoji="1" lang="en-US" altLang="ja-JP" sz="1050" dirty="0" smtClean="0"/>
                        <a:t>1.70</a:t>
                      </a:r>
                      <a:endParaRPr kumimoji="1" lang="ja-JP" altLang="en-US" sz="1050" dirty="0"/>
                    </a:p>
                  </a:txBody>
                  <a:tcPr marL="96012" marR="96012" marT="48006" marB="48006" anchor="ctr"/>
                </a:tc>
                <a:tc>
                  <a:txBody>
                    <a:bodyPr/>
                    <a:lstStyle/>
                    <a:p>
                      <a:pPr algn="ctr"/>
                      <a:r>
                        <a:rPr kumimoji="1" lang="en-US" altLang="ja-JP" sz="1050" dirty="0" smtClean="0"/>
                        <a:t>1.55</a:t>
                      </a:r>
                      <a:endParaRPr kumimoji="1" lang="ja-JP" altLang="en-US" sz="1050" dirty="0"/>
                    </a:p>
                  </a:txBody>
                  <a:tcPr marL="96012" marR="96012" marT="48006" marB="48006" anchor="ctr"/>
                </a:tc>
                <a:tc>
                  <a:txBody>
                    <a:bodyPr/>
                    <a:lstStyle/>
                    <a:p>
                      <a:pPr algn="ctr"/>
                      <a:r>
                        <a:rPr kumimoji="1" lang="en-US" altLang="ja-JP" sz="1050" dirty="0" smtClean="0"/>
                        <a:t>1.35</a:t>
                      </a:r>
                      <a:endParaRPr kumimoji="1" lang="ja-JP" altLang="en-US" sz="1050" dirty="0"/>
                    </a:p>
                  </a:txBody>
                  <a:tcPr marL="96012" marR="96012" marT="48006" marB="48006" anchor="ctr"/>
                </a:tc>
                <a:tc>
                  <a:txBody>
                    <a:bodyPr/>
                    <a:lstStyle/>
                    <a:p>
                      <a:pPr algn="ctr"/>
                      <a:r>
                        <a:rPr kumimoji="1" lang="en-US" altLang="ja-JP" sz="1050" dirty="0" smtClean="0"/>
                        <a:t>1.15</a:t>
                      </a:r>
                      <a:endParaRPr kumimoji="1" lang="ja-JP" altLang="en-US" sz="1050" dirty="0"/>
                    </a:p>
                  </a:txBody>
                  <a:tcPr marL="96012" marR="96012" marT="48006" marB="48006" anchor="ctr"/>
                </a:tc>
                <a:tc>
                  <a:txBody>
                    <a:bodyPr/>
                    <a:lstStyle/>
                    <a:p>
                      <a:pPr algn="ctr"/>
                      <a:r>
                        <a:rPr kumimoji="1" lang="en-US" altLang="ja-JP" sz="1050" dirty="0" smtClean="0"/>
                        <a:t>0.95</a:t>
                      </a:r>
                      <a:endParaRPr kumimoji="1" lang="ja-JP" altLang="en-US" sz="1050" dirty="0"/>
                    </a:p>
                  </a:txBody>
                  <a:tcPr marL="96012" marR="96012" marT="48006" marB="48006" anchor="ctr"/>
                </a:tc>
                <a:tc>
                  <a:txBody>
                    <a:bodyPr/>
                    <a:lstStyle/>
                    <a:p>
                      <a:pPr algn="ctr"/>
                      <a:r>
                        <a:rPr kumimoji="1" lang="en-US" altLang="ja-JP" sz="1050" dirty="0" smtClean="0"/>
                        <a:t>0.80</a:t>
                      </a:r>
                      <a:endParaRPr kumimoji="1" lang="ja-JP" altLang="en-US" sz="1050" dirty="0"/>
                    </a:p>
                  </a:txBody>
                  <a:tcPr marL="96012" marR="96012" marT="48006" marB="48006" anchor="ctr"/>
                </a:tc>
                <a:tc>
                  <a:txBody>
                    <a:bodyPr/>
                    <a:lstStyle/>
                    <a:p>
                      <a:pPr algn="ctr"/>
                      <a:r>
                        <a:rPr kumimoji="1" lang="en-US" altLang="ja-JP" sz="1050" dirty="0" smtClean="0"/>
                        <a:t>0.60</a:t>
                      </a:r>
                      <a:endParaRPr kumimoji="1" lang="ja-JP" altLang="en-US" sz="1050" dirty="0"/>
                    </a:p>
                  </a:txBody>
                  <a:tcPr marL="96012" marR="96012" marT="48006" marB="48006" anchor="ctr"/>
                </a:tc>
                <a:tc>
                  <a:txBody>
                    <a:bodyPr/>
                    <a:lstStyle/>
                    <a:p>
                      <a:pPr algn="ctr"/>
                      <a:r>
                        <a:rPr kumimoji="1" lang="en-US" altLang="ja-JP" sz="1050" dirty="0" smtClean="0"/>
                        <a:t>0.40</a:t>
                      </a:r>
                      <a:endParaRPr kumimoji="1" lang="ja-JP" altLang="en-US" sz="1050" dirty="0"/>
                    </a:p>
                  </a:txBody>
                  <a:tcPr marL="96012" marR="96012" marT="48006" marB="48006" anchor="ctr"/>
                </a:tc>
                <a:tc>
                  <a:txBody>
                    <a:bodyPr/>
                    <a:lstStyle/>
                    <a:p>
                      <a:pPr algn="ctr"/>
                      <a:r>
                        <a:rPr kumimoji="1" lang="en-US" altLang="ja-JP" sz="1050" dirty="0" smtClean="0"/>
                        <a:t>0.25</a:t>
                      </a:r>
                      <a:endParaRPr kumimoji="1" lang="ja-JP" altLang="en-US" sz="1050" dirty="0"/>
                    </a:p>
                  </a:txBody>
                  <a:tcPr marL="96012" marR="96012" marT="48006" marB="48006" anchor="ctr"/>
                </a:tc>
                <a:extLst>
                  <a:ext uri="{0D108BD9-81ED-4DB2-BD59-A6C34878D82A}">
                    <a16:rowId xmlns:a16="http://schemas.microsoft.com/office/drawing/2014/main" val="3290952974"/>
                  </a:ext>
                </a:extLst>
              </a:tr>
            </a:tbl>
          </a:graphicData>
        </a:graphic>
      </p:graphicFrame>
      <p:sp>
        <p:nvSpPr>
          <p:cNvPr id="18" name="正方形/長方形 17"/>
          <p:cNvSpPr/>
          <p:nvPr/>
        </p:nvSpPr>
        <p:spPr>
          <a:xfrm>
            <a:off x="5448967" y="7495156"/>
            <a:ext cx="1188000" cy="230832"/>
          </a:xfrm>
          <a:prstGeom prst="rect">
            <a:avLst/>
          </a:prstGeom>
        </p:spPr>
        <p:txBody>
          <a:bodyPr wrap="square">
            <a:spAutoFit/>
          </a:bodyPr>
          <a:lstStyle/>
          <a:p>
            <a:pPr algn="ctr"/>
            <a:r>
              <a:rPr lang="ja-JP" altLang="en-US" sz="900" dirty="0"/>
              <a:t>（単位：％）</a:t>
            </a:r>
          </a:p>
        </p:txBody>
      </p:sp>
    </p:spTree>
    <p:extLst>
      <p:ext uri="{BB962C8B-B14F-4D97-AF65-F5344CB8AC3E}">
        <p14:creationId xmlns:p14="http://schemas.microsoft.com/office/powerpoint/2010/main" val="797686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1489</TotalTime>
  <Words>661</Words>
  <Application>Microsoft Office PowerPoint</Application>
  <PresentationFormat>A3 297x420 mm</PresentationFormat>
  <Paragraphs>220</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HGｺﾞｼｯｸM</vt:lpstr>
      <vt:lpstr>メイリオ</vt:lpstr>
      <vt:lpstr>游ゴシック</vt:lpstr>
      <vt:lpstr>游ゴシック Light</vt:lpstr>
      <vt:lpstr>Arial</vt:lpstr>
      <vt:lpstr>Calibri</vt:lpstr>
      <vt:lpstr>Calibri Light</vt:lpstr>
      <vt:lpstr>Times New Roman</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伊藤　隆幸</dc:creator>
  <cp:lastModifiedBy>中島　望美</cp:lastModifiedBy>
  <cp:revision>197</cp:revision>
  <cp:lastPrinted>2021-04-14T04:20:27Z</cp:lastPrinted>
  <dcterms:created xsi:type="dcterms:W3CDTF">2020-09-30T02:11:14Z</dcterms:created>
  <dcterms:modified xsi:type="dcterms:W3CDTF">2021-04-16T03:41:52Z</dcterms:modified>
</cp:coreProperties>
</file>