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7"/>
  </p:notesMasterIdLst>
  <p:handoutMasterIdLst>
    <p:handoutMasterId r:id="rId18"/>
  </p:handoutMasterIdLst>
  <p:sldIdLst>
    <p:sldId id="262" r:id="rId2"/>
    <p:sldId id="2147378930" r:id="rId3"/>
    <p:sldId id="2147378918" r:id="rId4"/>
    <p:sldId id="2147378920" r:id="rId5"/>
    <p:sldId id="2147378921" r:id="rId6"/>
    <p:sldId id="2147378938" r:id="rId7"/>
    <p:sldId id="2147378911" r:id="rId8"/>
    <p:sldId id="2147378933" r:id="rId9"/>
    <p:sldId id="2147378935" r:id="rId10"/>
    <p:sldId id="2147378936" r:id="rId11"/>
    <p:sldId id="2147378937" r:id="rId12"/>
    <p:sldId id="2147378926" r:id="rId13"/>
    <p:sldId id="2147378894" r:id="rId14"/>
    <p:sldId id="2147378924" r:id="rId15"/>
    <p:sldId id="2147378925" r:id="rId1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F80521-9977-7BA4-A9FD-9A44AF65600D}" name="永田　翼" initials="永田　翼" userId="永田　翼" providerId="None"/>
  <p188:author id="{3225F335-309E-6559-2D14-EB9CD7A66B90}" name="木下" initials="木下" userId="木下" providerId="None"/>
  <p188:author id="{92FBCB48-59F6-0331-7C7D-4D364D41702C}" name="仙波 恒" initials="仙波" userId="S-1-5-21-2457455765-751881354-4288515922-3760" providerId="AD"/>
  <p188:author id="{E723EF5A-5AE6-60CB-892A-AEC87E9AC41A}" name="作成者" initials="作成者" userId="作成者" providerId="None"/>
  <p188:author id="{F4A9185D-6E91-B52C-11D7-F25BE0192B40}" name="青木K" initials="青木" userId="青木K" providerId="None"/>
  <p188:author id="{4E2CC16B-23C2-C6D9-EB2B-91B20260DECC}" name="髙野　諒太" initials="髙野" userId="髙野　諒太" providerId="None"/>
  <p188:author id="{FB1F5D7D-1EF7-81B7-ED22-149174FA9EE1}" name="業務課" initials="萩" userId="業務課" providerId="None"/>
  <p188:author id="{DA41D687-D638-A371-AC24-A81D0E2686EA}" name="渋谷" initials="渋谷" userId="渋谷" providerId="None"/>
  <p188:author id="{D8757D8A-76E3-F638-5DE2-7B832AC31660}" name="佐藤" initials="佐藤" userId="佐藤" providerId="None"/>
  <p188:author id="{BF2B899D-80DF-974E-169C-B1A4DF989A56}" name="Ｄ-kinoshita" initials="Ｄk" userId="Ｄ-kinoshita" providerId="None"/>
  <p188:author id="{BBB842A5-1FB0-2167-4C47-C217B3B5581A}" name="Windows ユーザー" initials="W" userId="Windows ユーザー" providerId="None"/>
  <p188:author id="{A12C18DD-A93C-50B2-B993-8BAA8D7904F6}" name="萩原" initials="萩" userId="萩原" providerId="None"/>
  <p188:author id="{82E1E8E3-70CA-B35A-CA08-E7D5A41076F0}" name="仙波" initials="s" userId="仙波"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E9EBF5"/>
    <a:srgbClr val="FFF8E5"/>
    <a:srgbClr val="C00000"/>
    <a:srgbClr val="F8D7CD"/>
    <a:srgbClr val="F1F2F9"/>
    <a:srgbClr val="FFF8EF"/>
    <a:srgbClr val="E6AF00"/>
    <a:srgbClr val="FFF9E7"/>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3" autoAdjust="0"/>
    <p:restoredTop sz="95597" autoAdjust="0"/>
  </p:normalViewPr>
  <p:slideViewPr>
    <p:cSldViewPr snapToGrid="0">
      <p:cViewPr varScale="1">
        <p:scale>
          <a:sx n="107" d="100"/>
          <a:sy n="107"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7D280A2-53E6-EEF7-C3FB-7EBEF0465C8C}"/>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F376301-10C3-10AA-C122-EC2943B3603A}"/>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E1F2A56-646A-48CC-BA32-8F2BF77E5261}" type="datetimeFigureOut">
              <a:rPr kumimoji="1" lang="ja-JP" altLang="en-US" smtClean="0"/>
              <a:t>2024/4/1</a:t>
            </a:fld>
            <a:endParaRPr kumimoji="1" lang="ja-JP" altLang="en-US"/>
          </a:p>
        </p:txBody>
      </p:sp>
      <p:sp>
        <p:nvSpPr>
          <p:cNvPr id="4" name="フッター プレースホルダー 3">
            <a:extLst>
              <a:ext uri="{FF2B5EF4-FFF2-40B4-BE49-F238E27FC236}">
                <a16:creationId xmlns:a16="http://schemas.microsoft.com/office/drawing/2014/main" id="{CF81568F-6F25-2C98-524E-21F1A0B5E4A6}"/>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3E9F37C-1BF0-7296-EBD1-EF4F30E8749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89DCE2-857D-434B-B846-EED4749D7E8F}" type="slidenum">
              <a:rPr kumimoji="1" lang="ja-JP" altLang="en-US" smtClean="0"/>
              <a:t>‹#›</a:t>
            </a:fld>
            <a:endParaRPr kumimoji="1" lang="ja-JP" altLang="en-US"/>
          </a:p>
        </p:txBody>
      </p:sp>
    </p:spTree>
    <p:extLst>
      <p:ext uri="{BB962C8B-B14F-4D97-AF65-F5344CB8AC3E}">
        <p14:creationId xmlns:p14="http://schemas.microsoft.com/office/powerpoint/2010/main" val="13932832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1398B2F-FCB1-4BA1-B2F4-6B9FF15204C4}" type="datetimeFigureOut">
              <a:rPr kumimoji="1" lang="ja-JP" altLang="en-US" smtClean="0"/>
              <a:t>2024/4/1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4F216D-6EC1-4E11-ABF5-C6B6A530235C}" type="slidenum">
              <a:rPr kumimoji="1" lang="ja-JP" altLang="en-US" smtClean="0"/>
              <a:t>‹#›</a:t>
            </a:fld>
            <a:endParaRPr kumimoji="1" lang="ja-JP" altLang="en-US"/>
          </a:p>
        </p:txBody>
      </p:sp>
    </p:spTree>
    <p:extLst>
      <p:ext uri="{BB962C8B-B14F-4D97-AF65-F5344CB8AC3E}">
        <p14:creationId xmlns:p14="http://schemas.microsoft.com/office/powerpoint/2010/main" val="8149320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四角形 59"/>
          <p:cNvSpPr>
            <a:spLocks noGrp="1" noRot="1" noChangeAspect="1"/>
          </p:cNvSpPr>
          <p:nvPr>
            <p:ph type="sldImg" idx="2"/>
          </p:nvPr>
        </p:nvSpPr>
        <p:spPr>
          <a:prstGeom prst="rect">
            <a:avLst/>
          </a:prstGeom>
        </p:spPr>
        <p:txBody>
          <a:bodyPr/>
          <a:lstStyle/>
          <a:p>
            <a:endParaRPr kumimoji="1" lang="ja-JP" altLang="en-US"/>
          </a:p>
        </p:txBody>
      </p:sp>
      <p:sp>
        <p:nvSpPr>
          <p:cNvPr id="1121" name="四角形 60"/>
          <p:cNvSpPr>
            <a:spLocks noGrp="1"/>
          </p:cNvSpPr>
          <p:nvPr>
            <p:ph type="body" sz="quarter" idx="3"/>
          </p:nvPr>
        </p:nvSpPr>
        <p:spPr>
          <a:prstGeom prst="rect">
            <a:avLst/>
          </a:prstGeom>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225971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8800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204349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46781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42184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68448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7404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7629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30716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304431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0A1E42-DA23-4F2A-B4C7-09586910B2EF}"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190511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A1E42-DA23-4F2A-B4C7-09586910B2EF}" type="datetimeFigureOut">
              <a:rPr kumimoji="1" lang="ja-JP" altLang="en-US" smtClean="0"/>
              <a:t>2024/4/1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01A4B-A5EA-4F96-8E67-B51034FDA5DF}" type="slidenum">
              <a:rPr kumimoji="1" lang="ja-JP" altLang="en-US" smtClean="0"/>
              <a:t>‹#›</a:t>
            </a:fld>
            <a:endParaRPr kumimoji="1" lang="ja-JP" altLang="en-US"/>
          </a:p>
        </p:txBody>
      </p:sp>
    </p:spTree>
    <p:extLst>
      <p:ext uri="{BB962C8B-B14F-4D97-AF65-F5344CB8AC3E}">
        <p14:creationId xmlns:p14="http://schemas.microsoft.com/office/powerpoint/2010/main" val="1929532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タイトル 1"/>
          <p:cNvSpPr>
            <a:spLocks noGrp="1"/>
          </p:cNvSpPr>
          <p:nvPr>
            <p:ph type="ctrTitle"/>
          </p:nvPr>
        </p:nvSpPr>
        <p:spPr>
          <a:xfrm>
            <a:off x="1100573" y="1398094"/>
            <a:ext cx="7821075" cy="1466651"/>
          </a:xfrm>
        </p:spPr>
        <p:txBody>
          <a:bodyPr>
            <a:normAutofit fontScale="90000"/>
          </a:bodyPr>
          <a:lstStyle/>
          <a:p>
            <a:r>
              <a:rPr kumimoji="1" lang="ja-JP" altLang="en-US" sz="3600" b="1" dirty="0">
                <a:latin typeface="Meiryo UI" panose="020B0604030504040204" pitchFamily="50" charset="-128"/>
                <a:ea typeface="Meiryo UI" panose="020B0604030504040204" pitchFamily="50" charset="-128"/>
              </a:rPr>
              <a:t>プロパー融資借換特別保証制度について</a:t>
            </a:r>
            <a:r>
              <a:rPr kumimoji="1" lang="en-US" altLang="ja-JP" sz="3600" b="1">
                <a:latin typeface="Meiryo UI" panose="020B0604030504040204" pitchFamily="50" charset="-128"/>
                <a:ea typeface="Meiryo UI" panose="020B0604030504040204" pitchFamily="50" charset="-128"/>
              </a:rPr>
              <a:t/>
            </a:r>
            <a:br>
              <a:rPr kumimoji="1" lang="en-US" altLang="ja-JP" sz="3600" b="1">
                <a:latin typeface="Meiryo UI" panose="020B0604030504040204" pitchFamily="50" charset="-128"/>
                <a:ea typeface="Meiryo UI" panose="020B0604030504040204" pitchFamily="50" charset="-128"/>
              </a:rPr>
            </a:br>
            <a:endParaRPr lang="ja-JP" altLang="en-US" sz="3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18" name="サブタイトル 2"/>
          <p:cNvSpPr>
            <a:spLocks noGrp="1"/>
          </p:cNvSpPr>
          <p:nvPr>
            <p:ph type="subTitle" idx="1"/>
          </p:nvPr>
        </p:nvSpPr>
        <p:spPr>
          <a:xfrm>
            <a:off x="1390390" y="3881987"/>
            <a:ext cx="7125223" cy="954107"/>
          </a:xfrm>
        </p:spPr>
        <p:txBody>
          <a:bodyPr>
            <a:normAutofit fontScale="25000" lnSpcReduction="20000"/>
          </a:bodyPr>
          <a:lstStyle/>
          <a:p>
            <a:pPr algn="ctr">
              <a:defRPr lang="ja-JP" altLang="en-US"/>
            </a:pPr>
            <a:r>
              <a:rPr lang="ja-JP" altLang="en-US" sz="8000" b="1" dirty="0">
                <a:solidFill>
                  <a:schemeClr val="bg1">
                    <a:lumMod val="50000"/>
                  </a:schemeClr>
                </a:solidFill>
                <a:latin typeface="メイリオ"/>
                <a:ea typeface="メイリオ"/>
              </a:rPr>
              <a:t>令和６年２月２２日</a:t>
            </a:r>
            <a:endParaRPr sz="8000" dirty="0">
              <a:solidFill>
                <a:schemeClr val="bg1">
                  <a:lumMod val="50000"/>
                </a:schemeClr>
              </a:solidFill>
              <a:latin typeface="メイリオ"/>
              <a:ea typeface="メイリオ"/>
            </a:endParaRPr>
          </a:p>
          <a:p>
            <a:pPr>
              <a:lnSpc>
                <a:spcPts val="5111"/>
              </a:lnSpc>
              <a:spcBef>
                <a:spcPts val="0"/>
              </a:spcBef>
              <a:defRPr lang="ja-JP" altLang="en-US"/>
            </a:pPr>
            <a:r>
              <a:rPr lang="ja-JP" altLang="en-US" sz="8000" b="1" smtClean="0">
                <a:solidFill>
                  <a:schemeClr val="bg1">
                    <a:lumMod val="50000"/>
                  </a:schemeClr>
                </a:solidFill>
                <a:latin typeface="メイリオ"/>
                <a:ea typeface="メイリオ"/>
              </a:rPr>
              <a:t>滋賀県信用保証協会</a:t>
            </a:r>
            <a:r>
              <a:rPr lang="ja-JP" altLang="en-US" sz="8000" b="1">
                <a:solidFill>
                  <a:schemeClr val="bg1">
                    <a:lumMod val="50000"/>
                  </a:schemeClr>
                </a:solidFill>
                <a:latin typeface="メイリオ"/>
                <a:ea typeface="メイリオ"/>
              </a:rPr>
              <a:t>　</a:t>
            </a:r>
            <a:endParaRPr lang="en-US" altLang="ja-JP" sz="8000" b="1" dirty="0">
              <a:solidFill>
                <a:schemeClr val="bg1">
                  <a:lumMod val="50000"/>
                </a:schemeClr>
              </a:solidFill>
              <a:latin typeface="メイリオ"/>
              <a:ea typeface="メイリオ"/>
            </a:endParaRPr>
          </a:p>
        </p:txBody>
      </p:sp>
      <p:sp>
        <p:nvSpPr>
          <p:cNvPr id="2" name="正方形/長方形 1">
            <a:extLst>
              <a:ext uri="{FF2B5EF4-FFF2-40B4-BE49-F238E27FC236}">
                <a16:creationId xmlns:a16="http://schemas.microsoft.com/office/drawing/2014/main" id="{8C26339E-17DF-7A71-3FAB-88FCBCC3935D}"/>
              </a:ext>
            </a:extLst>
          </p:cNvPr>
          <p:cNvSpPr/>
          <p:nvPr/>
        </p:nvSpPr>
        <p:spPr>
          <a:xfrm>
            <a:off x="5313040" y="6345324"/>
            <a:ext cx="410445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メイリオ"/>
              <a:ea typeface="メイリオ"/>
            </a:endParaRPr>
          </a:p>
        </p:txBody>
      </p:sp>
      <p:cxnSp>
        <p:nvCxnSpPr>
          <p:cNvPr id="4" name="直線コネクタ 3">
            <a:extLst>
              <a:ext uri="{FF2B5EF4-FFF2-40B4-BE49-F238E27FC236}">
                <a16:creationId xmlns:a16="http://schemas.microsoft.com/office/drawing/2014/main" id="{CE121DE0-9801-7AB8-FA75-01716ED77FC7}"/>
              </a:ext>
            </a:extLst>
          </p:cNvPr>
          <p:cNvCxnSpPr/>
          <p:nvPr/>
        </p:nvCxnSpPr>
        <p:spPr>
          <a:xfrm>
            <a:off x="381000" y="3717032"/>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8E53B2B-2DD1-6F0A-DA63-EECC42EDE7D1}"/>
              </a:ext>
            </a:extLst>
          </p:cNvPr>
          <p:cNvSpPr/>
          <p:nvPr/>
        </p:nvSpPr>
        <p:spPr>
          <a:xfrm>
            <a:off x="8121352" y="445852"/>
            <a:ext cx="1080120" cy="396044"/>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Meiryo UI" panose="020B0604030504040204" pitchFamily="50" charset="-128"/>
                <a:ea typeface="Meiryo UI" panose="020B0604030504040204" pitchFamily="50" charset="-128"/>
              </a:rPr>
              <a:t>確定版</a:t>
            </a:r>
          </a:p>
        </p:txBody>
      </p:sp>
    </p:spTree>
    <p:extLst>
      <p:ext uri="{BB962C8B-B14F-4D97-AF65-F5344CB8AC3E}">
        <p14:creationId xmlns:p14="http://schemas.microsoft.com/office/powerpoint/2010/main" val="12438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0175A44-6585-FE3B-2E02-3EAB77A413EF}"/>
              </a:ext>
            </a:extLst>
          </p:cNvPr>
          <p:cNvGrpSpPr/>
          <p:nvPr/>
        </p:nvGrpSpPr>
        <p:grpSpPr>
          <a:xfrm>
            <a:off x="1771011" y="3016623"/>
            <a:ext cx="1766094" cy="1959397"/>
            <a:chOff x="2338255" y="2067939"/>
            <a:chExt cx="1398253" cy="1048305"/>
          </a:xfrm>
        </p:grpSpPr>
        <p:sp>
          <p:nvSpPr>
            <p:cNvPr id="10" name="正方形/長方形 9">
              <a:extLst>
                <a:ext uri="{FF2B5EF4-FFF2-40B4-BE49-F238E27FC236}">
                  <a16:creationId xmlns:a16="http://schemas.microsoft.com/office/drawing/2014/main" id="{3C3A5E1D-2343-3688-65CB-4C893870AA36}"/>
                </a:ext>
              </a:extLst>
            </p:cNvPr>
            <p:cNvSpPr/>
            <p:nvPr/>
          </p:nvSpPr>
          <p:spPr>
            <a:xfrm>
              <a:off x="2441474" y="2067939"/>
              <a:ext cx="1208816" cy="1029669"/>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600" b="1" dirty="0">
                  <a:solidFill>
                    <a:schemeClr val="tx1"/>
                  </a:solidFill>
                  <a:latin typeface="Meiryo UI" panose="020B0604030504040204" pitchFamily="50" charset="-128"/>
                  <a:ea typeface="Meiryo UI" panose="020B0604030504040204" pitchFamily="50" charset="-128"/>
                </a:rPr>
                <a:t>経保あり</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50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cxnSp>
          <p:nvCxnSpPr>
            <p:cNvPr id="11" name="直線コネクタ 10">
              <a:extLst>
                <a:ext uri="{FF2B5EF4-FFF2-40B4-BE49-F238E27FC236}">
                  <a16:creationId xmlns:a16="http://schemas.microsoft.com/office/drawing/2014/main" id="{BFADD788-D87A-0B12-ADE2-82856C708BC2}"/>
                </a:ext>
              </a:extLst>
            </p:cNvPr>
            <p:cNvCxnSpPr>
              <a:cxnSpLocks/>
            </p:cNvCxnSpPr>
            <p:nvPr/>
          </p:nvCxnSpPr>
          <p:spPr>
            <a:xfrm>
              <a:off x="2338255" y="3116244"/>
              <a:ext cx="139825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a:extLst>
              <a:ext uri="{FF2B5EF4-FFF2-40B4-BE49-F238E27FC236}">
                <a16:creationId xmlns:a16="http://schemas.microsoft.com/office/drawing/2014/main" id="{B78C8F39-E10E-C94B-3560-A5CF81A73B1B}"/>
              </a:ext>
            </a:extLst>
          </p:cNvPr>
          <p:cNvSpPr/>
          <p:nvPr/>
        </p:nvSpPr>
        <p:spPr>
          <a:xfrm>
            <a:off x="1901384" y="2139914"/>
            <a:ext cx="1526821" cy="851265"/>
          </a:xfrm>
          <a:prstGeom prst="rect">
            <a:avLst/>
          </a:prstGeom>
          <a:solidFill>
            <a:srgbClr val="F1F2F9"/>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経保なし</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20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nvGrpSpPr>
          <p:cNvPr id="67" name="グループ化 66">
            <a:extLst>
              <a:ext uri="{FF2B5EF4-FFF2-40B4-BE49-F238E27FC236}">
                <a16:creationId xmlns:a16="http://schemas.microsoft.com/office/drawing/2014/main" id="{81B7585A-804C-5AD9-F89F-EF2C88932103}"/>
              </a:ext>
            </a:extLst>
          </p:cNvPr>
          <p:cNvGrpSpPr/>
          <p:nvPr/>
        </p:nvGrpSpPr>
        <p:grpSpPr>
          <a:xfrm>
            <a:off x="5218848" y="1250411"/>
            <a:ext cx="4132512" cy="4048562"/>
            <a:chOff x="641805" y="1739901"/>
            <a:chExt cx="4132512" cy="4223706"/>
          </a:xfrm>
        </p:grpSpPr>
        <p:sp>
          <p:nvSpPr>
            <p:cNvPr id="68" name="四角形: 角を丸くする 67">
              <a:extLst>
                <a:ext uri="{FF2B5EF4-FFF2-40B4-BE49-F238E27FC236}">
                  <a16:creationId xmlns:a16="http://schemas.microsoft.com/office/drawing/2014/main" id="{46BC9FFE-645A-5269-6FF2-00FF27670CA0}"/>
                </a:ext>
              </a:extLst>
            </p:cNvPr>
            <p:cNvSpPr/>
            <p:nvPr/>
          </p:nvSpPr>
          <p:spPr>
            <a:xfrm>
              <a:off x="641805" y="1739901"/>
              <a:ext cx="4132512" cy="351523"/>
            </a:xfrm>
            <a:prstGeom prst="roundRect">
              <a:avLst>
                <a:gd name="adj" fmla="val 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rgbClr val="0070C0"/>
                  </a:solidFill>
                  <a:latin typeface="HGS創英角ｺﾞｼｯｸUB" panose="020B0900000000000000" pitchFamily="50" charset="-128"/>
                  <a:ea typeface="HGS創英角ｺﾞｼｯｸUB" panose="020B0900000000000000" pitchFamily="50" charset="-128"/>
                </a:rPr>
                <a:t>本制度融資実行後</a:t>
              </a:r>
            </a:p>
          </p:txBody>
        </p:sp>
        <p:sp>
          <p:nvSpPr>
            <p:cNvPr id="69" name="四角形: 角を丸くする 68">
              <a:extLst>
                <a:ext uri="{FF2B5EF4-FFF2-40B4-BE49-F238E27FC236}">
                  <a16:creationId xmlns:a16="http://schemas.microsoft.com/office/drawing/2014/main" id="{6CA2C099-B4C6-5D2B-AB7E-F1F6D4E4B46C}"/>
                </a:ext>
              </a:extLst>
            </p:cNvPr>
            <p:cNvSpPr/>
            <p:nvPr/>
          </p:nvSpPr>
          <p:spPr>
            <a:xfrm>
              <a:off x="641805" y="2091425"/>
              <a:ext cx="4132512" cy="38721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53" name="正方形/長方形 52">
            <a:extLst>
              <a:ext uri="{FF2B5EF4-FFF2-40B4-BE49-F238E27FC236}">
                <a16:creationId xmlns:a16="http://schemas.microsoft.com/office/drawing/2014/main" id="{D3259FF8-D4EC-9CA8-E5C1-2738758F497C}"/>
              </a:ext>
            </a:extLst>
          </p:cNvPr>
          <p:cNvSpPr/>
          <p:nvPr/>
        </p:nvSpPr>
        <p:spPr>
          <a:xfrm>
            <a:off x="8467436" y="2781421"/>
            <a:ext cx="1217379" cy="567615"/>
          </a:xfrm>
          <a:prstGeom prst="rect">
            <a:avLst/>
          </a:prstGeom>
          <a:solidFill>
            <a:schemeClr val="bg1"/>
          </a:solid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8494FA03-755A-28CB-2A53-5974CAFFA185}"/>
              </a:ext>
            </a:extLst>
          </p:cNvPr>
          <p:cNvGrpSpPr/>
          <p:nvPr/>
        </p:nvGrpSpPr>
        <p:grpSpPr>
          <a:xfrm>
            <a:off x="587802" y="1250411"/>
            <a:ext cx="4132512" cy="4048562"/>
            <a:chOff x="641805" y="1739901"/>
            <a:chExt cx="4132512" cy="4223706"/>
          </a:xfrm>
        </p:grpSpPr>
        <p:sp>
          <p:nvSpPr>
            <p:cNvPr id="65" name="四角形: 角を丸くする 64">
              <a:extLst>
                <a:ext uri="{FF2B5EF4-FFF2-40B4-BE49-F238E27FC236}">
                  <a16:creationId xmlns:a16="http://schemas.microsoft.com/office/drawing/2014/main" id="{DC2F2616-8CD0-AC52-73B6-A7B645C78092}"/>
                </a:ext>
              </a:extLst>
            </p:cNvPr>
            <p:cNvSpPr/>
            <p:nvPr/>
          </p:nvSpPr>
          <p:spPr>
            <a:xfrm>
              <a:off x="641805" y="1739901"/>
              <a:ext cx="4132512" cy="351523"/>
            </a:xfrm>
            <a:prstGeom prst="roundRect">
              <a:avLst>
                <a:gd name="adj" fmla="val 0"/>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chemeClr val="tx1"/>
                  </a:solidFill>
                  <a:latin typeface="HGS創英角ｺﾞｼｯｸUB" panose="020B0900000000000000" pitchFamily="50" charset="-128"/>
                  <a:ea typeface="HGS創英角ｺﾞｼｯｸUB" panose="020B0900000000000000" pitchFamily="50" charset="-128"/>
                </a:rPr>
                <a:t>本制度融資実行前</a:t>
              </a:r>
            </a:p>
          </p:txBody>
        </p:sp>
        <p:sp>
          <p:nvSpPr>
            <p:cNvPr id="66" name="四角形: 角を丸くする 65">
              <a:extLst>
                <a:ext uri="{FF2B5EF4-FFF2-40B4-BE49-F238E27FC236}">
                  <a16:creationId xmlns:a16="http://schemas.microsoft.com/office/drawing/2014/main" id="{E37AD3EF-D703-7812-108B-E7A3DDE69ED7}"/>
                </a:ext>
              </a:extLst>
            </p:cNvPr>
            <p:cNvSpPr/>
            <p:nvPr/>
          </p:nvSpPr>
          <p:spPr>
            <a:xfrm>
              <a:off x="641805" y="2091425"/>
              <a:ext cx="4132512" cy="3872182"/>
            </a:xfrm>
            <a:prstGeom prst="roundRect">
              <a:avLst>
                <a:gd name="adj" fmla="val 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20" name="正方形/長方形 19">
            <a:extLst>
              <a:ext uri="{FF2B5EF4-FFF2-40B4-BE49-F238E27FC236}">
                <a16:creationId xmlns:a16="http://schemas.microsoft.com/office/drawing/2014/main" id="{2714EC67-0CB0-C9F6-386B-D442852E3299}"/>
              </a:ext>
            </a:extLst>
          </p:cNvPr>
          <p:cNvSpPr/>
          <p:nvPr/>
        </p:nvSpPr>
        <p:spPr>
          <a:xfrm>
            <a:off x="1592709" y="459250"/>
            <a:ext cx="8197709" cy="351521"/>
          </a:xfrm>
          <a:prstGeom prst="rect">
            <a:avLst/>
          </a:prstGeom>
          <a:solidFill>
            <a:srgbClr val="FF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rgbClr val="E6AF00"/>
                </a:solidFill>
                <a:latin typeface="+mn-ea"/>
              </a:rPr>
              <a:t>既往プロパー 経保</a:t>
            </a:r>
            <a:r>
              <a:rPr kumimoji="1" lang="ja-JP" altLang="en-US" sz="1800" b="1" spc="-300" dirty="0">
                <a:solidFill>
                  <a:srgbClr val="E6AF00"/>
                </a:solidFill>
                <a:latin typeface="+mn-ea"/>
              </a:rPr>
              <a:t>あ</a:t>
            </a:r>
            <a:r>
              <a:rPr kumimoji="1" lang="ja-JP" altLang="en-US" sz="1800" b="1" spc="-800" dirty="0">
                <a:solidFill>
                  <a:srgbClr val="E6AF00"/>
                </a:solidFill>
                <a:latin typeface="+mn-ea"/>
              </a:rPr>
              <a:t>り</a:t>
            </a:r>
            <a:r>
              <a:rPr kumimoji="1" lang="ja-JP" altLang="en-US" sz="1800" b="1" spc="-600" dirty="0">
                <a:solidFill>
                  <a:srgbClr val="E6AF00"/>
                </a:solidFill>
                <a:latin typeface="+mn-ea"/>
              </a:rPr>
              <a:t>・</a:t>
            </a:r>
            <a:r>
              <a:rPr kumimoji="1" lang="ja-JP" altLang="en-US" sz="1800" b="1" spc="-300" dirty="0">
                <a:solidFill>
                  <a:srgbClr val="E6AF00"/>
                </a:solidFill>
                <a:latin typeface="+mn-ea"/>
              </a:rPr>
              <a:t>なし</a:t>
            </a:r>
            <a:r>
              <a:rPr kumimoji="1" lang="ja-JP" altLang="en-US" sz="1800" b="1" dirty="0">
                <a:solidFill>
                  <a:srgbClr val="E6AF00"/>
                </a:solidFill>
                <a:latin typeface="+mn-ea"/>
              </a:rPr>
              <a:t>混在</a:t>
            </a:r>
            <a:r>
              <a:rPr kumimoji="1" lang="ja-JP" altLang="en-US" sz="1600" b="1" dirty="0">
                <a:solidFill>
                  <a:schemeClr val="tx1"/>
                </a:solidFill>
                <a:latin typeface="+mn-ea"/>
              </a:rPr>
              <a:t>［保全あり］に</a:t>
            </a:r>
            <a:r>
              <a:rPr kumimoji="1" lang="ja-JP" altLang="en-US" sz="1800" b="1" dirty="0">
                <a:solidFill>
                  <a:schemeClr val="tx1"/>
                </a:solidFill>
                <a:latin typeface="+mn-ea"/>
              </a:rPr>
              <a:t>対して</a:t>
            </a:r>
            <a:r>
              <a:rPr kumimoji="1" lang="ja-JP" altLang="en-US" sz="1800" b="1" dirty="0">
                <a:solidFill>
                  <a:schemeClr val="accent1"/>
                </a:solidFill>
                <a:latin typeface="+mn-ea"/>
              </a:rPr>
              <a:t>本制度</a:t>
            </a:r>
            <a:r>
              <a:rPr kumimoji="1" lang="ja-JP" altLang="en-US" sz="1600" b="1" dirty="0">
                <a:solidFill>
                  <a:schemeClr val="tx1"/>
                </a:solidFill>
                <a:latin typeface="+mn-ea"/>
              </a:rPr>
              <a:t>を</a:t>
            </a:r>
            <a:r>
              <a:rPr kumimoji="1" lang="ja-JP" altLang="en-US" sz="1800" b="1" dirty="0">
                <a:solidFill>
                  <a:schemeClr val="tx1"/>
                </a:solidFill>
                <a:latin typeface="+mn-ea"/>
              </a:rPr>
              <a:t>実行する場合</a:t>
            </a:r>
            <a:endParaRPr kumimoji="1" lang="en-US" altLang="ja-JP" sz="1800" b="1" dirty="0">
              <a:solidFill>
                <a:schemeClr val="tx1"/>
              </a:solidFill>
              <a:latin typeface="+mn-ea"/>
            </a:endParaRPr>
          </a:p>
        </p:txBody>
      </p:sp>
      <p:sp>
        <p:nvSpPr>
          <p:cNvPr id="8" name="四角形: 角を丸くする 7">
            <a:extLst>
              <a:ext uri="{FF2B5EF4-FFF2-40B4-BE49-F238E27FC236}">
                <a16:creationId xmlns:a16="http://schemas.microsoft.com/office/drawing/2014/main" id="{B2D8199F-A6D7-1DDC-8AE7-EBFDE0D3E08B}"/>
              </a:ext>
            </a:extLst>
          </p:cNvPr>
          <p:cNvSpPr/>
          <p:nvPr/>
        </p:nvSpPr>
        <p:spPr>
          <a:xfrm>
            <a:off x="53750" y="459249"/>
            <a:ext cx="1538959" cy="35152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パターン４</a:t>
            </a:r>
          </a:p>
        </p:txBody>
      </p:sp>
      <p:grpSp>
        <p:nvGrpSpPr>
          <p:cNvPr id="32" name="グループ化 31">
            <a:extLst>
              <a:ext uri="{FF2B5EF4-FFF2-40B4-BE49-F238E27FC236}">
                <a16:creationId xmlns:a16="http://schemas.microsoft.com/office/drawing/2014/main" id="{02FECE70-7CA0-68E7-3801-66B40753DFDF}"/>
              </a:ext>
            </a:extLst>
          </p:cNvPr>
          <p:cNvGrpSpPr/>
          <p:nvPr/>
        </p:nvGrpSpPr>
        <p:grpSpPr>
          <a:xfrm>
            <a:off x="6255700" y="2797515"/>
            <a:ext cx="2091738" cy="1602771"/>
            <a:chOff x="6428719" y="2990300"/>
            <a:chExt cx="1896671" cy="541641"/>
          </a:xfrm>
        </p:grpSpPr>
        <p:sp>
          <p:nvSpPr>
            <p:cNvPr id="33" name="正方形/長方形 32">
              <a:extLst>
                <a:ext uri="{FF2B5EF4-FFF2-40B4-BE49-F238E27FC236}">
                  <a16:creationId xmlns:a16="http://schemas.microsoft.com/office/drawing/2014/main" id="{C9861F04-58B7-19F2-A31F-A8314D224D4E}"/>
                </a:ext>
              </a:extLst>
            </p:cNvPr>
            <p:cNvSpPr/>
            <p:nvPr/>
          </p:nvSpPr>
          <p:spPr>
            <a:xfrm>
              <a:off x="7405066" y="2990300"/>
              <a:ext cx="820935" cy="529570"/>
            </a:xfrm>
            <a:prstGeom prst="rect">
              <a:avLst/>
            </a:prstGeom>
            <a:solidFill>
              <a:schemeClr val="accent2">
                <a:lumMod val="20000"/>
                <a:lumOff val="80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p:txBody>
        </p:sp>
        <p:sp>
          <p:nvSpPr>
            <p:cNvPr id="34" name="正方形/長方形 33">
              <a:extLst>
                <a:ext uri="{FF2B5EF4-FFF2-40B4-BE49-F238E27FC236}">
                  <a16:creationId xmlns:a16="http://schemas.microsoft.com/office/drawing/2014/main" id="{A66940C8-D944-A593-F453-637D014E2018}"/>
                </a:ext>
              </a:extLst>
            </p:cNvPr>
            <p:cNvSpPr/>
            <p:nvPr/>
          </p:nvSpPr>
          <p:spPr>
            <a:xfrm>
              <a:off x="6487124" y="2990300"/>
              <a:ext cx="820935" cy="530468"/>
            </a:xfrm>
            <a:prstGeom prst="rect">
              <a:avLst/>
            </a:prstGeom>
            <a:solidFill>
              <a:schemeClr val="accent5">
                <a:lumMod val="20000"/>
                <a:lumOff val="80000"/>
              </a:schemeClr>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cxnSp>
          <p:nvCxnSpPr>
            <p:cNvPr id="35" name="直線コネクタ 34">
              <a:extLst>
                <a:ext uri="{FF2B5EF4-FFF2-40B4-BE49-F238E27FC236}">
                  <a16:creationId xmlns:a16="http://schemas.microsoft.com/office/drawing/2014/main" id="{F1378B66-5AFE-8C09-400F-034688567A8A}"/>
                </a:ext>
              </a:extLst>
            </p:cNvPr>
            <p:cNvCxnSpPr>
              <a:cxnSpLocks/>
            </p:cNvCxnSpPr>
            <p:nvPr/>
          </p:nvCxnSpPr>
          <p:spPr>
            <a:xfrm>
              <a:off x="6428719" y="3531941"/>
              <a:ext cx="18966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7B9D8999-9A8C-5178-5351-D41332C5E041}"/>
              </a:ext>
            </a:extLst>
          </p:cNvPr>
          <p:cNvSpPr/>
          <p:nvPr/>
        </p:nvSpPr>
        <p:spPr>
          <a:xfrm>
            <a:off x="6264409" y="4504002"/>
            <a:ext cx="2104718"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保証限度額 ＝ </a:t>
            </a:r>
            <a:r>
              <a:rPr kumimoji="1" lang="en-US" altLang="ja-JP" sz="1400" b="1" dirty="0">
                <a:solidFill>
                  <a:srgbClr val="C00000"/>
                </a:solidFill>
                <a:latin typeface="Meiryo UI" panose="020B0604030504040204" pitchFamily="50" charset="-128"/>
                <a:ea typeface="Meiryo UI" panose="020B0604030504040204" pitchFamily="50" charset="-128"/>
              </a:rPr>
              <a:t>35M</a:t>
            </a:r>
          </a:p>
        </p:txBody>
      </p:sp>
      <p:sp>
        <p:nvSpPr>
          <p:cNvPr id="6" name="タイトル 1">
            <a:extLst>
              <a:ext uri="{FF2B5EF4-FFF2-40B4-BE49-F238E27FC236}">
                <a16:creationId xmlns:a16="http://schemas.microsoft.com/office/drawing/2014/main" id="{6E252F32-5838-68D7-EEEF-020775F7FD72}"/>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C97B4D3-3F7A-2B8F-3AC8-08DDD23559AE}"/>
              </a:ext>
            </a:extLst>
          </p:cNvPr>
          <p:cNvSpPr/>
          <p:nvPr/>
        </p:nvSpPr>
        <p:spPr>
          <a:xfrm>
            <a:off x="8386015" y="2869757"/>
            <a:ext cx="1392797" cy="412010"/>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金融機関の責務を</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果たしている</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en-US" altLang="ja-JP" sz="1100" b="1" dirty="0">
                <a:solidFill>
                  <a:schemeClr val="accent6"/>
                </a:solidFill>
                <a:latin typeface="Meiryo UI" panose="020B0604030504040204" pitchFamily="50" charset="-128"/>
                <a:ea typeface="Meiryo UI" panose="020B0604030504040204" pitchFamily="50" charset="-128"/>
              </a:rPr>
              <a:t>15M</a:t>
            </a:r>
            <a:r>
              <a:rPr kumimoji="1" lang="ja-JP" altLang="en-US" sz="1100" b="1" dirty="0">
                <a:solidFill>
                  <a:schemeClr val="accent6"/>
                </a:solidFill>
                <a:latin typeface="Meiryo UI" panose="020B0604030504040204" pitchFamily="50" charset="-128"/>
                <a:ea typeface="Meiryo UI" panose="020B0604030504040204" pitchFamily="50" charset="-128"/>
              </a:rPr>
              <a:t>（保全なし）</a:t>
            </a:r>
            <a:endParaRPr kumimoji="1" lang="en-US" altLang="ja-JP" sz="1100" b="1" dirty="0">
              <a:solidFill>
                <a:schemeClr val="accent6"/>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F75ED852-0A0F-5F0A-92EC-C9B3400CBE29}"/>
              </a:ext>
            </a:extLst>
          </p:cNvPr>
          <p:cNvSpPr/>
          <p:nvPr/>
        </p:nvSpPr>
        <p:spPr>
          <a:xfrm>
            <a:off x="7349886" y="2834871"/>
            <a:ext cx="864254" cy="451006"/>
          </a:xfrm>
          <a:prstGeom prst="rect">
            <a:avLst/>
          </a:prstGeom>
          <a:no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330043B3-372B-0202-D144-21154749C07D}"/>
              </a:ext>
            </a:extLst>
          </p:cNvPr>
          <p:cNvSpPr/>
          <p:nvPr/>
        </p:nvSpPr>
        <p:spPr>
          <a:xfrm>
            <a:off x="7349886" y="3307842"/>
            <a:ext cx="875022" cy="1040542"/>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42" name="直線コネクタ 41">
            <a:extLst>
              <a:ext uri="{FF2B5EF4-FFF2-40B4-BE49-F238E27FC236}">
                <a16:creationId xmlns:a16="http://schemas.microsoft.com/office/drawing/2014/main" id="{BA67ACD6-64A1-042E-891E-57C12DB16F8B}"/>
              </a:ext>
            </a:extLst>
          </p:cNvPr>
          <p:cNvCxnSpPr>
            <a:cxnSpLocks/>
          </p:cNvCxnSpPr>
          <p:nvPr/>
        </p:nvCxnSpPr>
        <p:spPr>
          <a:xfrm>
            <a:off x="8245004" y="3804424"/>
            <a:ext cx="224305"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9A1F8A3-3DFD-1F72-E214-6C923AB9099E}"/>
              </a:ext>
            </a:extLst>
          </p:cNvPr>
          <p:cNvSpPr/>
          <p:nvPr/>
        </p:nvSpPr>
        <p:spPr>
          <a:xfrm>
            <a:off x="8462255" y="3647267"/>
            <a:ext cx="1217378" cy="442802"/>
          </a:xfrm>
          <a:prstGeom prst="rect">
            <a:avLst/>
          </a:prstGeom>
          <a:solidFill>
            <a:schemeClr val="bg1"/>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42C5EF5F-05E9-0F2C-4E27-8F912ABE0701}"/>
              </a:ext>
            </a:extLst>
          </p:cNvPr>
          <p:cNvSpPr/>
          <p:nvPr/>
        </p:nvSpPr>
        <p:spPr>
          <a:xfrm>
            <a:off x="8485195" y="3665853"/>
            <a:ext cx="1194438" cy="43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rgbClr val="C00000"/>
                </a:solidFill>
                <a:latin typeface="Meiryo UI" panose="020B0604030504040204" pitchFamily="50" charset="-128"/>
                <a:ea typeface="Meiryo UI" panose="020B0604030504040204" pitchFamily="50" charset="-128"/>
              </a:rPr>
              <a:t>保全あり</a:t>
            </a:r>
            <a:endParaRPr kumimoji="1" lang="en-US" altLang="ja-JP" sz="1100" b="1" dirty="0">
              <a:solidFill>
                <a:srgbClr val="C00000"/>
              </a:solidFill>
              <a:latin typeface="Meiryo UI" panose="020B0604030504040204" pitchFamily="50" charset="-128"/>
              <a:ea typeface="Meiryo UI" panose="020B0604030504040204" pitchFamily="50" charset="-128"/>
            </a:endParaRPr>
          </a:p>
          <a:p>
            <a:pPr algn="ctr"/>
            <a:r>
              <a:rPr kumimoji="1" lang="en-US" altLang="ja-JP" sz="1100" b="1" dirty="0">
                <a:solidFill>
                  <a:srgbClr val="C00000"/>
                </a:solidFill>
                <a:latin typeface="Meiryo UI" panose="020B0604030504040204" pitchFamily="50" charset="-128"/>
                <a:ea typeface="Meiryo UI" panose="020B0604030504040204" pitchFamily="50" charset="-128"/>
              </a:rPr>
              <a:t>20</a:t>
            </a:r>
            <a:r>
              <a:rPr kumimoji="1" lang="ja-JP" altLang="en-US" sz="1100" b="1" dirty="0">
                <a:solidFill>
                  <a:srgbClr val="C00000"/>
                </a:solidFill>
                <a:latin typeface="Meiryo UI" panose="020B0604030504040204" pitchFamily="50" charset="-128"/>
                <a:ea typeface="Meiryo UI" panose="020B0604030504040204" pitchFamily="50" charset="-128"/>
              </a:rPr>
              <a:t>Ｍ</a:t>
            </a:r>
            <a:endParaRPr kumimoji="1" lang="en-US" altLang="ja-JP" sz="1100" b="1" dirty="0">
              <a:solidFill>
                <a:srgbClr val="C00000"/>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74F95C92-2C24-7118-6149-B710CFB76ED1}"/>
              </a:ext>
            </a:extLst>
          </p:cNvPr>
          <p:cNvCxnSpPr>
            <a:cxnSpLocks/>
          </p:cNvCxnSpPr>
          <p:nvPr/>
        </p:nvCxnSpPr>
        <p:spPr>
          <a:xfrm>
            <a:off x="8237827" y="2981462"/>
            <a:ext cx="224305"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9138857-0D7A-BDA0-B77A-D2D729F8C0B1}"/>
              </a:ext>
            </a:extLst>
          </p:cNvPr>
          <p:cNvSpPr txBox="1"/>
          <p:nvPr/>
        </p:nvSpPr>
        <p:spPr>
          <a:xfrm>
            <a:off x="471838" y="5529444"/>
            <a:ext cx="9362123" cy="954107"/>
          </a:xfrm>
          <a:prstGeom prst="rect">
            <a:avLst/>
          </a:prstGeom>
          <a:noFill/>
        </p:spPr>
        <p:txBody>
          <a:bodyPr wrap="square">
            <a:spAutoFit/>
          </a:bodyPr>
          <a:lstStyle/>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ステップ１</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本制度３５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≦金融機関の経保なしプロパー３５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となり対象</a:t>
            </a:r>
          </a:p>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ステップ２</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金融機関の責務における</a:t>
            </a:r>
            <a:r>
              <a:rPr kumimoji="1" lang="ja-JP" altLang="en-US" sz="1400" b="1" dirty="0">
                <a:solidFill>
                  <a:srgbClr val="C00000"/>
                </a:solidFill>
                <a:latin typeface="游ゴシック" panose="020B0400000000000000" pitchFamily="50" charset="-128"/>
                <a:ea typeface="游ゴシック" panose="020B0400000000000000" pitchFamily="50" charset="-128"/>
              </a:rPr>
              <a:t>「保全がないこと」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とは、金融機関が実行する経営者保証を不要（解除）　</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とする融資額のうち</a:t>
            </a:r>
            <a:r>
              <a:rPr kumimoji="1" lang="ja-JP" altLang="en-US" sz="1400" b="1" dirty="0">
                <a:solidFill>
                  <a:srgbClr val="C00000"/>
                </a:solidFill>
                <a:latin typeface="游ゴシック" panose="020B0400000000000000" pitchFamily="50" charset="-128"/>
                <a:ea typeface="游ゴシック" panose="020B0400000000000000" pitchFamily="50" charset="-128"/>
              </a:rPr>
              <a:t>一部でも不動産等による保全がないこと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をいい、上記パターンについて、</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金融機関が実行（解除）する融資額のうち１５</a:t>
            </a:r>
            <a:r>
              <a:rPr kumimoji="1" lang="en-US" altLang="ja-JP" sz="1400" b="1" dirty="0">
                <a:solidFill>
                  <a:srgbClr val="C00000"/>
                </a:solidFill>
                <a:latin typeface="游ゴシック" panose="020B0400000000000000" pitchFamily="50" charset="-128"/>
                <a:ea typeface="游ゴシック" panose="020B0400000000000000" pitchFamily="50" charset="-128"/>
              </a:rPr>
              <a:t>M</a:t>
            </a:r>
            <a:r>
              <a:rPr kumimoji="1" lang="ja-JP" altLang="en-US" sz="1400" b="1" dirty="0">
                <a:solidFill>
                  <a:srgbClr val="C00000"/>
                </a:solidFill>
                <a:latin typeface="游ゴシック" panose="020B0400000000000000" pitchFamily="50" charset="-128"/>
                <a:ea typeface="游ゴシック" panose="020B0400000000000000" pitchFamily="50" charset="-128"/>
              </a:rPr>
              <a:t>が保全されていないため対象</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p:txBody>
      </p:sp>
      <p:sp>
        <p:nvSpPr>
          <p:cNvPr id="61" name="フローチャート: 組合せ 60">
            <a:extLst>
              <a:ext uri="{FF2B5EF4-FFF2-40B4-BE49-F238E27FC236}">
                <a16:creationId xmlns:a16="http://schemas.microsoft.com/office/drawing/2014/main" id="{88E1743F-7F52-082D-0D95-FAFFB118FA3B}"/>
              </a:ext>
            </a:extLst>
          </p:cNvPr>
          <p:cNvSpPr/>
          <p:nvPr/>
        </p:nvSpPr>
        <p:spPr>
          <a:xfrm rot="16200000">
            <a:off x="4632670" y="3185719"/>
            <a:ext cx="812399" cy="703472"/>
          </a:xfrm>
          <a:prstGeom prst="flowChartMerge">
            <a:avLst/>
          </a:prstGeom>
          <a:solidFill>
            <a:schemeClr val="accent5"/>
          </a:solidFill>
          <a:ln w="95250">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E05CC72-2BC5-AD99-A812-C74DABB02F4D}"/>
              </a:ext>
            </a:extLst>
          </p:cNvPr>
          <p:cNvSpPr/>
          <p:nvPr/>
        </p:nvSpPr>
        <p:spPr>
          <a:xfrm>
            <a:off x="7343017" y="3297715"/>
            <a:ext cx="874502"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経保なし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35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58C805F-13E9-FA9A-C972-AD043DDF031D}"/>
              </a:ext>
            </a:extLst>
          </p:cNvPr>
          <p:cNvSpPr/>
          <p:nvPr/>
        </p:nvSpPr>
        <p:spPr>
          <a:xfrm>
            <a:off x="6328537" y="3297715"/>
            <a:ext cx="887129"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本制度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35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878C281-FEDC-9DB4-F6F5-06532E8ED769}"/>
              </a:ext>
            </a:extLst>
          </p:cNvPr>
          <p:cNvSpPr/>
          <p:nvPr/>
        </p:nvSpPr>
        <p:spPr>
          <a:xfrm>
            <a:off x="7353358" y="3079546"/>
            <a:ext cx="905366"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17" name="フリーフォーム: 図形 16">
            <a:extLst>
              <a:ext uri="{FF2B5EF4-FFF2-40B4-BE49-F238E27FC236}">
                <a16:creationId xmlns:a16="http://schemas.microsoft.com/office/drawing/2014/main" id="{2FE9B332-0700-C86C-4AC6-2D4E2E4552C1}"/>
              </a:ext>
            </a:extLst>
          </p:cNvPr>
          <p:cNvSpPr/>
          <p:nvPr/>
        </p:nvSpPr>
        <p:spPr>
          <a:xfrm flipH="1">
            <a:off x="7926340" y="1713246"/>
            <a:ext cx="1753143" cy="992671"/>
          </a:xfrm>
          <a:custGeom>
            <a:avLst/>
            <a:gdLst>
              <a:gd name="connsiteX0" fmla="*/ 141379 w 1484448"/>
              <a:gd name="connsiteY0" fmla="*/ 0 h 1021412"/>
              <a:gd name="connsiteX1" fmla="*/ 865928 w 1484448"/>
              <a:gd name="connsiteY1" fmla="*/ 0 h 1021412"/>
              <a:gd name="connsiteX2" fmla="*/ 1237040 w 1484448"/>
              <a:gd name="connsiteY2" fmla="*/ 0 h 1021412"/>
              <a:gd name="connsiteX3" fmla="*/ 1343069 w 1484448"/>
              <a:gd name="connsiteY3" fmla="*/ 0 h 1021412"/>
              <a:gd name="connsiteX4" fmla="*/ 1484448 w 1484448"/>
              <a:gd name="connsiteY4" fmla="*/ 141379 h 1021412"/>
              <a:gd name="connsiteX5" fmla="*/ 1484448 w 1484448"/>
              <a:gd name="connsiteY5" fmla="*/ 494817 h 1021412"/>
              <a:gd name="connsiteX6" fmla="*/ 1484448 w 1484448"/>
              <a:gd name="connsiteY6" fmla="*/ 706879 h 1021412"/>
              <a:gd name="connsiteX7" fmla="*/ 1343069 w 1484448"/>
              <a:gd name="connsiteY7" fmla="*/ 848258 h 1021412"/>
              <a:gd name="connsiteX8" fmla="*/ 1335655 w 1484448"/>
              <a:gd name="connsiteY8" fmla="*/ 848258 h 1021412"/>
              <a:gd name="connsiteX9" fmla="*/ 1364303 w 1484448"/>
              <a:gd name="connsiteY9" fmla="*/ 1021412 h 1021412"/>
              <a:gd name="connsiteX10" fmla="*/ 1123625 w 1484448"/>
              <a:gd name="connsiteY10" fmla="*/ 848258 h 1021412"/>
              <a:gd name="connsiteX11" fmla="*/ 865928 w 1484448"/>
              <a:gd name="connsiteY11" fmla="*/ 848258 h 1021412"/>
              <a:gd name="connsiteX12" fmla="*/ 141379 w 1484448"/>
              <a:gd name="connsiteY12" fmla="*/ 848258 h 1021412"/>
              <a:gd name="connsiteX13" fmla="*/ 0 w 1484448"/>
              <a:gd name="connsiteY13" fmla="*/ 706879 h 1021412"/>
              <a:gd name="connsiteX14" fmla="*/ 0 w 1484448"/>
              <a:gd name="connsiteY14" fmla="*/ 494817 h 1021412"/>
              <a:gd name="connsiteX15" fmla="*/ 0 w 1484448"/>
              <a:gd name="connsiteY15" fmla="*/ 141379 h 1021412"/>
              <a:gd name="connsiteX16" fmla="*/ 141379 w 1484448"/>
              <a:gd name="connsiteY16" fmla="*/ 0 h 10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448" h="1021412">
                <a:moveTo>
                  <a:pt x="141379" y="0"/>
                </a:moveTo>
                <a:lnTo>
                  <a:pt x="865928" y="0"/>
                </a:lnTo>
                <a:lnTo>
                  <a:pt x="1237040" y="0"/>
                </a:lnTo>
                <a:lnTo>
                  <a:pt x="1343069" y="0"/>
                </a:lnTo>
                <a:cubicBezTo>
                  <a:pt x="1421150" y="0"/>
                  <a:pt x="1484448" y="63298"/>
                  <a:pt x="1484448" y="141379"/>
                </a:cubicBezTo>
                <a:lnTo>
                  <a:pt x="1484448" y="494817"/>
                </a:lnTo>
                <a:lnTo>
                  <a:pt x="1484448" y="706879"/>
                </a:lnTo>
                <a:cubicBezTo>
                  <a:pt x="1484448" y="784960"/>
                  <a:pt x="1421150" y="848258"/>
                  <a:pt x="1343069" y="848258"/>
                </a:cubicBezTo>
                <a:lnTo>
                  <a:pt x="1335655" y="848258"/>
                </a:lnTo>
                <a:lnTo>
                  <a:pt x="1364303" y="1021412"/>
                </a:lnTo>
                <a:lnTo>
                  <a:pt x="1123625" y="848258"/>
                </a:lnTo>
                <a:lnTo>
                  <a:pt x="865928" y="848258"/>
                </a:lnTo>
                <a:lnTo>
                  <a:pt x="141379" y="848258"/>
                </a:lnTo>
                <a:cubicBezTo>
                  <a:pt x="63298" y="848258"/>
                  <a:pt x="0" y="784960"/>
                  <a:pt x="0" y="706879"/>
                </a:cubicBezTo>
                <a:lnTo>
                  <a:pt x="0" y="494817"/>
                </a:lnTo>
                <a:lnTo>
                  <a:pt x="0" y="141379"/>
                </a:lnTo>
                <a:cubicBezTo>
                  <a:pt x="0" y="63298"/>
                  <a:pt x="63298" y="0"/>
                  <a:pt x="141379" y="0"/>
                </a:cubicBezTo>
                <a:close/>
              </a:path>
            </a:pathLst>
          </a:cu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正方形/長方形 17">
            <a:extLst>
              <a:ext uri="{FF2B5EF4-FFF2-40B4-BE49-F238E27FC236}">
                <a16:creationId xmlns:a16="http://schemas.microsoft.com/office/drawing/2014/main" id="{39E71662-3C49-43BC-6DA2-2569A528CF3F}"/>
              </a:ext>
            </a:extLst>
          </p:cNvPr>
          <p:cNvSpPr/>
          <p:nvPr/>
        </p:nvSpPr>
        <p:spPr>
          <a:xfrm>
            <a:off x="7687007" y="1807456"/>
            <a:ext cx="2309103" cy="6161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経保なし・保全なしの</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プロパー融資実行</a:t>
            </a: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または、</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既往プロパーの経保解除</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8" name="円: 塗りつぶしなし 47">
            <a:extLst>
              <a:ext uri="{FF2B5EF4-FFF2-40B4-BE49-F238E27FC236}">
                <a16:creationId xmlns:a16="http://schemas.microsoft.com/office/drawing/2014/main" id="{759FA601-E067-ECE4-256B-9CA5F6691101}"/>
              </a:ext>
            </a:extLst>
          </p:cNvPr>
          <p:cNvSpPr/>
          <p:nvPr/>
        </p:nvSpPr>
        <p:spPr>
          <a:xfrm>
            <a:off x="5339999" y="1691072"/>
            <a:ext cx="971404" cy="932056"/>
          </a:xfrm>
          <a:prstGeom prst="donut">
            <a:avLst>
              <a:gd name="adj" fmla="val 2043"/>
            </a:avLst>
          </a:prstGeom>
          <a:solidFill>
            <a:schemeClr val="accent5">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solidFill>
                <a:latin typeface="Meiryo UI" panose="020B0604030504040204" pitchFamily="50" charset="-128"/>
                <a:ea typeface="Meiryo UI" panose="020B0604030504040204" pitchFamily="50" charset="-128"/>
              </a:rPr>
              <a:t>対象</a:t>
            </a:r>
          </a:p>
        </p:txBody>
      </p:sp>
      <p:sp>
        <p:nvSpPr>
          <p:cNvPr id="70" name="正方形/長方形 69">
            <a:extLst>
              <a:ext uri="{FF2B5EF4-FFF2-40B4-BE49-F238E27FC236}">
                <a16:creationId xmlns:a16="http://schemas.microsoft.com/office/drawing/2014/main" id="{D46FF387-862C-E33F-526E-0F9635D2D847}"/>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9</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5592EC9-5554-34FD-C1B5-7E932EC4033D}"/>
              </a:ext>
            </a:extLst>
          </p:cNvPr>
          <p:cNvSpPr/>
          <p:nvPr/>
        </p:nvSpPr>
        <p:spPr>
          <a:xfrm>
            <a:off x="1904362" y="3483622"/>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19" name="正方形/長方形 18">
            <a:extLst>
              <a:ext uri="{FF2B5EF4-FFF2-40B4-BE49-F238E27FC236}">
                <a16:creationId xmlns:a16="http://schemas.microsoft.com/office/drawing/2014/main" id="{819A6AF5-0ADE-5884-4617-10D889A585D3}"/>
              </a:ext>
            </a:extLst>
          </p:cNvPr>
          <p:cNvSpPr/>
          <p:nvPr/>
        </p:nvSpPr>
        <p:spPr>
          <a:xfrm>
            <a:off x="1901384" y="2139476"/>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25" name="正方形/長方形 24">
            <a:extLst>
              <a:ext uri="{FF2B5EF4-FFF2-40B4-BE49-F238E27FC236}">
                <a16:creationId xmlns:a16="http://schemas.microsoft.com/office/drawing/2014/main" id="{F0B8E976-01CC-47A6-F5AA-0470E947EC8A}"/>
              </a:ext>
            </a:extLst>
          </p:cNvPr>
          <p:cNvSpPr/>
          <p:nvPr/>
        </p:nvSpPr>
        <p:spPr>
          <a:xfrm>
            <a:off x="1943999" y="2148184"/>
            <a:ext cx="1440000" cy="809560"/>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0A5E2C97-BD4F-41C8-A85D-E11630D4D866}"/>
              </a:ext>
            </a:extLst>
          </p:cNvPr>
          <p:cNvCxnSpPr>
            <a:cxnSpLocks/>
          </p:cNvCxnSpPr>
          <p:nvPr/>
        </p:nvCxnSpPr>
        <p:spPr>
          <a:xfrm>
            <a:off x="3415477" y="2505754"/>
            <a:ext cx="162445"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99FE4955-A9C8-E8A4-0ABF-32133919487F}"/>
              </a:ext>
            </a:extLst>
          </p:cNvPr>
          <p:cNvSpPr/>
          <p:nvPr/>
        </p:nvSpPr>
        <p:spPr>
          <a:xfrm>
            <a:off x="3632728" y="2348597"/>
            <a:ext cx="881645" cy="442802"/>
          </a:xfrm>
          <a:prstGeom prst="rect">
            <a:avLst/>
          </a:prstGeom>
          <a:solidFill>
            <a:schemeClr val="bg1"/>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F83C384-9233-C1F1-F70D-466AE4CCA370}"/>
              </a:ext>
            </a:extLst>
          </p:cNvPr>
          <p:cNvSpPr/>
          <p:nvPr/>
        </p:nvSpPr>
        <p:spPr>
          <a:xfrm>
            <a:off x="3620606" y="2310491"/>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rgbClr val="C00000"/>
                </a:solidFill>
                <a:latin typeface="Meiryo UI" panose="020B0604030504040204" pitchFamily="50" charset="-128"/>
                <a:ea typeface="Meiryo UI" panose="020B0604030504040204" pitchFamily="50" charset="-128"/>
              </a:rPr>
              <a:t>保全あり</a:t>
            </a:r>
            <a:r>
              <a:rPr kumimoji="1" lang="en-US" altLang="ja-JP" sz="1200" b="1" dirty="0">
                <a:solidFill>
                  <a:srgbClr val="C00000"/>
                </a:solidFill>
                <a:latin typeface="Meiryo UI" panose="020B0604030504040204" pitchFamily="50" charset="-128"/>
                <a:ea typeface="Meiryo UI" panose="020B0604030504040204" pitchFamily="50" charset="-128"/>
              </a:rPr>
              <a:t>20</a:t>
            </a:r>
            <a:r>
              <a:rPr kumimoji="1" lang="ja-JP" altLang="en-US" sz="1200" b="1" dirty="0">
                <a:solidFill>
                  <a:srgbClr val="C00000"/>
                </a:solidFill>
                <a:latin typeface="Meiryo UI" panose="020B0604030504040204" pitchFamily="50" charset="-128"/>
                <a:ea typeface="Meiryo UI" panose="020B0604030504040204" pitchFamily="50" charset="-128"/>
              </a:rPr>
              <a:t>Ｍ</a:t>
            </a:r>
            <a:endParaRPr kumimoji="1" lang="en-US" altLang="ja-JP" sz="12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33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グループ化 66">
            <a:extLst>
              <a:ext uri="{FF2B5EF4-FFF2-40B4-BE49-F238E27FC236}">
                <a16:creationId xmlns:a16="http://schemas.microsoft.com/office/drawing/2014/main" id="{81B7585A-804C-5AD9-F89F-EF2C88932103}"/>
              </a:ext>
            </a:extLst>
          </p:cNvPr>
          <p:cNvGrpSpPr/>
          <p:nvPr/>
        </p:nvGrpSpPr>
        <p:grpSpPr>
          <a:xfrm>
            <a:off x="5218848" y="1250411"/>
            <a:ext cx="4132512" cy="4048562"/>
            <a:chOff x="641805" y="1739901"/>
            <a:chExt cx="4132512" cy="4223706"/>
          </a:xfrm>
        </p:grpSpPr>
        <p:sp>
          <p:nvSpPr>
            <p:cNvPr id="68" name="四角形: 角を丸くする 67">
              <a:extLst>
                <a:ext uri="{FF2B5EF4-FFF2-40B4-BE49-F238E27FC236}">
                  <a16:creationId xmlns:a16="http://schemas.microsoft.com/office/drawing/2014/main" id="{46BC9FFE-645A-5269-6FF2-00FF27670CA0}"/>
                </a:ext>
              </a:extLst>
            </p:cNvPr>
            <p:cNvSpPr/>
            <p:nvPr/>
          </p:nvSpPr>
          <p:spPr>
            <a:xfrm>
              <a:off x="641805" y="1739901"/>
              <a:ext cx="4132512" cy="351523"/>
            </a:xfrm>
            <a:prstGeom prst="roundRect">
              <a:avLst>
                <a:gd name="adj" fmla="val 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rgbClr val="0070C0"/>
                  </a:solidFill>
                  <a:latin typeface="HGS創英角ｺﾞｼｯｸUB" panose="020B0900000000000000" pitchFamily="50" charset="-128"/>
                  <a:ea typeface="HGS創英角ｺﾞｼｯｸUB" panose="020B0900000000000000" pitchFamily="50" charset="-128"/>
                </a:rPr>
                <a:t>本制度融資実行後</a:t>
              </a:r>
            </a:p>
          </p:txBody>
        </p:sp>
        <p:sp>
          <p:nvSpPr>
            <p:cNvPr id="69" name="四角形: 角を丸くする 68">
              <a:extLst>
                <a:ext uri="{FF2B5EF4-FFF2-40B4-BE49-F238E27FC236}">
                  <a16:creationId xmlns:a16="http://schemas.microsoft.com/office/drawing/2014/main" id="{6CA2C099-B4C6-5D2B-AB7E-F1F6D4E4B46C}"/>
                </a:ext>
              </a:extLst>
            </p:cNvPr>
            <p:cNvSpPr/>
            <p:nvPr/>
          </p:nvSpPr>
          <p:spPr>
            <a:xfrm>
              <a:off x="641805" y="2091425"/>
              <a:ext cx="4132512" cy="38721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53" name="正方形/長方形 52">
            <a:extLst>
              <a:ext uri="{FF2B5EF4-FFF2-40B4-BE49-F238E27FC236}">
                <a16:creationId xmlns:a16="http://schemas.microsoft.com/office/drawing/2014/main" id="{D3259FF8-D4EC-9CA8-E5C1-2738758F497C}"/>
              </a:ext>
            </a:extLst>
          </p:cNvPr>
          <p:cNvSpPr/>
          <p:nvPr/>
        </p:nvSpPr>
        <p:spPr>
          <a:xfrm>
            <a:off x="8467436" y="2781421"/>
            <a:ext cx="1217379" cy="567615"/>
          </a:xfrm>
          <a:prstGeom prst="rect">
            <a:avLst/>
          </a:prstGeom>
          <a:solidFill>
            <a:schemeClr val="bg1"/>
          </a:solid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8494FA03-755A-28CB-2A53-5974CAFFA185}"/>
              </a:ext>
            </a:extLst>
          </p:cNvPr>
          <p:cNvGrpSpPr/>
          <p:nvPr/>
        </p:nvGrpSpPr>
        <p:grpSpPr>
          <a:xfrm>
            <a:off x="587802" y="1250411"/>
            <a:ext cx="4132512" cy="4048562"/>
            <a:chOff x="641805" y="1739901"/>
            <a:chExt cx="4132512" cy="4223706"/>
          </a:xfrm>
        </p:grpSpPr>
        <p:sp>
          <p:nvSpPr>
            <p:cNvPr id="65" name="四角形: 角を丸くする 64">
              <a:extLst>
                <a:ext uri="{FF2B5EF4-FFF2-40B4-BE49-F238E27FC236}">
                  <a16:creationId xmlns:a16="http://schemas.microsoft.com/office/drawing/2014/main" id="{DC2F2616-8CD0-AC52-73B6-A7B645C78092}"/>
                </a:ext>
              </a:extLst>
            </p:cNvPr>
            <p:cNvSpPr/>
            <p:nvPr/>
          </p:nvSpPr>
          <p:spPr>
            <a:xfrm>
              <a:off x="641805" y="1739901"/>
              <a:ext cx="4132512" cy="351523"/>
            </a:xfrm>
            <a:prstGeom prst="roundRect">
              <a:avLst>
                <a:gd name="adj" fmla="val 0"/>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chemeClr val="tx1"/>
                  </a:solidFill>
                  <a:latin typeface="HGS創英角ｺﾞｼｯｸUB" panose="020B0900000000000000" pitchFamily="50" charset="-128"/>
                  <a:ea typeface="HGS創英角ｺﾞｼｯｸUB" panose="020B0900000000000000" pitchFamily="50" charset="-128"/>
                </a:rPr>
                <a:t>本制度融資実行前</a:t>
              </a:r>
            </a:p>
          </p:txBody>
        </p:sp>
        <p:sp>
          <p:nvSpPr>
            <p:cNvPr id="66" name="四角形: 角を丸くする 65">
              <a:extLst>
                <a:ext uri="{FF2B5EF4-FFF2-40B4-BE49-F238E27FC236}">
                  <a16:creationId xmlns:a16="http://schemas.microsoft.com/office/drawing/2014/main" id="{E37AD3EF-D703-7812-108B-E7A3DDE69ED7}"/>
                </a:ext>
              </a:extLst>
            </p:cNvPr>
            <p:cNvSpPr/>
            <p:nvPr/>
          </p:nvSpPr>
          <p:spPr>
            <a:xfrm>
              <a:off x="641805" y="2091425"/>
              <a:ext cx="4132512" cy="3872182"/>
            </a:xfrm>
            <a:prstGeom prst="roundRect">
              <a:avLst>
                <a:gd name="adj" fmla="val 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20" name="正方形/長方形 19">
            <a:extLst>
              <a:ext uri="{FF2B5EF4-FFF2-40B4-BE49-F238E27FC236}">
                <a16:creationId xmlns:a16="http://schemas.microsoft.com/office/drawing/2014/main" id="{2714EC67-0CB0-C9F6-386B-D442852E3299}"/>
              </a:ext>
            </a:extLst>
          </p:cNvPr>
          <p:cNvSpPr/>
          <p:nvPr/>
        </p:nvSpPr>
        <p:spPr>
          <a:xfrm>
            <a:off x="1592709" y="459250"/>
            <a:ext cx="8197709" cy="351521"/>
          </a:xfrm>
          <a:prstGeom prst="rect">
            <a:avLst/>
          </a:prstGeom>
          <a:solidFill>
            <a:srgbClr val="FF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rgbClr val="E6AF00"/>
                </a:solidFill>
                <a:latin typeface="+mn-ea"/>
              </a:rPr>
              <a:t>既往プロパー 経保</a:t>
            </a:r>
            <a:r>
              <a:rPr kumimoji="1" lang="ja-JP" altLang="en-US" sz="1800" b="1" spc="-300" dirty="0">
                <a:solidFill>
                  <a:srgbClr val="E6AF00"/>
                </a:solidFill>
                <a:latin typeface="+mn-ea"/>
              </a:rPr>
              <a:t>あ</a:t>
            </a:r>
            <a:r>
              <a:rPr kumimoji="1" lang="ja-JP" altLang="en-US" sz="1800" b="1" spc="-800" dirty="0">
                <a:solidFill>
                  <a:srgbClr val="E6AF00"/>
                </a:solidFill>
                <a:latin typeface="+mn-ea"/>
              </a:rPr>
              <a:t>り</a:t>
            </a:r>
            <a:r>
              <a:rPr kumimoji="1" lang="ja-JP" altLang="en-US" sz="1800" b="1" spc="-600" dirty="0">
                <a:solidFill>
                  <a:srgbClr val="E6AF00"/>
                </a:solidFill>
                <a:latin typeface="+mn-ea"/>
              </a:rPr>
              <a:t>・</a:t>
            </a:r>
            <a:r>
              <a:rPr kumimoji="1" lang="ja-JP" altLang="en-US" sz="1800" b="1" spc="-300" dirty="0">
                <a:solidFill>
                  <a:srgbClr val="E6AF00"/>
                </a:solidFill>
                <a:latin typeface="+mn-ea"/>
              </a:rPr>
              <a:t>なし</a:t>
            </a:r>
            <a:r>
              <a:rPr kumimoji="1" lang="ja-JP" altLang="en-US" sz="1800" b="1" dirty="0">
                <a:solidFill>
                  <a:srgbClr val="E6AF00"/>
                </a:solidFill>
                <a:latin typeface="+mn-ea"/>
              </a:rPr>
              <a:t>混在</a:t>
            </a:r>
            <a:r>
              <a:rPr kumimoji="1" lang="ja-JP" altLang="en-US" sz="1600" b="1" dirty="0">
                <a:solidFill>
                  <a:schemeClr val="tx1"/>
                </a:solidFill>
                <a:latin typeface="+mn-ea"/>
              </a:rPr>
              <a:t>［保全あり］に</a:t>
            </a:r>
            <a:r>
              <a:rPr kumimoji="1" lang="ja-JP" altLang="en-US" sz="1800" b="1" dirty="0">
                <a:solidFill>
                  <a:schemeClr val="tx1"/>
                </a:solidFill>
                <a:latin typeface="+mn-ea"/>
              </a:rPr>
              <a:t>対して</a:t>
            </a:r>
            <a:r>
              <a:rPr kumimoji="1" lang="ja-JP" altLang="en-US" sz="1800" b="1" dirty="0">
                <a:solidFill>
                  <a:schemeClr val="accent1"/>
                </a:solidFill>
                <a:latin typeface="+mn-ea"/>
              </a:rPr>
              <a:t>本制度</a:t>
            </a:r>
            <a:r>
              <a:rPr kumimoji="1" lang="ja-JP" altLang="en-US" sz="1600" b="1" dirty="0">
                <a:solidFill>
                  <a:schemeClr val="tx1"/>
                </a:solidFill>
                <a:latin typeface="+mn-ea"/>
              </a:rPr>
              <a:t>を</a:t>
            </a:r>
            <a:r>
              <a:rPr kumimoji="1" lang="ja-JP" altLang="en-US" sz="1800" b="1" dirty="0">
                <a:solidFill>
                  <a:schemeClr val="tx1"/>
                </a:solidFill>
                <a:latin typeface="+mn-ea"/>
              </a:rPr>
              <a:t>実行する場合</a:t>
            </a:r>
            <a:endParaRPr kumimoji="1" lang="en-US" altLang="ja-JP" sz="1800" b="1" dirty="0">
              <a:solidFill>
                <a:schemeClr val="tx1"/>
              </a:solidFill>
              <a:latin typeface="+mn-ea"/>
            </a:endParaRPr>
          </a:p>
        </p:txBody>
      </p:sp>
      <p:sp>
        <p:nvSpPr>
          <p:cNvPr id="8" name="四角形: 角を丸くする 7">
            <a:extLst>
              <a:ext uri="{FF2B5EF4-FFF2-40B4-BE49-F238E27FC236}">
                <a16:creationId xmlns:a16="http://schemas.microsoft.com/office/drawing/2014/main" id="{B2D8199F-A6D7-1DDC-8AE7-EBFDE0D3E08B}"/>
              </a:ext>
            </a:extLst>
          </p:cNvPr>
          <p:cNvSpPr/>
          <p:nvPr/>
        </p:nvSpPr>
        <p:spPr>
          <a:xfrm>
            <a:off x="53750" y="459249"/>
            <a:ext cx="1538959" cy="35152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パターン５</a:t>
            </a:r>
          </a:p>
        </p:txBody>
      </p:sp>
      <p:grpSp>
        <p:nvGrpSpPr>
          <p:cNvPr id="32" name="グループ化 31">
            <a:extLst>
              <a:ext uri="{FF2B5EF4-FFF2-40B4-BE49-F238E27FC236}">
                <a16:creationId xmlns:a16="http://schemas.microsoft.com/office/drawing/2014/main" id="{02FECE70-7CA0-68E7-3801-66B40753DFDF}"/>
              </a:ext>
            </a:extLst>
          </p:cNvPr>
          <p:cNvGrpSpPr/>
          <p:nvPr/>
        </p:nvGrpSpPr>
        <p:grpSpPr>
          <a:xfrm>
            <a:off x="6255700" y="2797515"/>
            <a:ext cx="2091738" cy="1602771"/>
            <a:chOff x="6428719" y="2990300"/>
            <a:chExt cx="1896671" cy="541641"/>
          </a:xfrm>
        </p:grpSpPr>
        <p:sp>
          <p:nvSpPr>
            <p:cNvPr id="33" name="正方形/長方形 32">
              <a:extLst>
                <a:ext uri="{FF2B5EF4-FFF2-40B4-BE49-F238E27FC236}">
                  <a16:creationId xmlns:a16="http://schemas.microsoft.com/office/drawing/2014/main" id="{C9861F04-58B7-19F2-A31F-A8314D224D4E}"/>
                </a:ext>
              </a:extLst>
            </p:cNvPr>
            <p:cNvSpPr/>
            <p:nvPr/>
          </p:nvSpPr>
          <p:spPr>
            <a:xfrm>
              <a:off x="7405066" y="2990300"/>
              <a:ext cx="820935" cy="529570"/>
            </a:xfrm>
            <a:prstGeom prst="rect">
              <a:avLst/>
            </a:prstGeom>
            <a:solidFill>
              <a:schemeClr val="accent2">
                <a:lumMod val="20000"/>
                <a:lumOff val="80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p:txBody>
        </p:sp>
        <p:sp>
          <p:nvSpPr>
            <p:cNvPr id="34" name="正方形/長方形 33">
              <a:extLst>
                <a:ext uri="{FF2B5EF4-FFF2-40B4-BE49-F238E27FC236}">
                  <a16:creationId xmlns:a16="http://schemas.microsoft.com/office/drawing/2014/main" id="{A66940C8-D944-A593-F453-637D014E2018}"/>
                </a:ext>
              </a:extLst>
            </p:cNvPr>
            <p:cNvSpPr/>
            <p:nvPr/>
          </p:nvSpPr>
          <p:spPr>
            <a:xfrm>
              <a:off x="6487124" y="2990300"/>
              <a:ext cx="820935" cy="530468"/>
            </a:xfrm>
            <a:prstGeom prst="rect">
              <a:avLst/>
            </a:prstGeom>
            <a:solidFill>
              <a:schemeClr val="accent5">
                <a:lumMod val="20000"/>
                <a:lumOff val="80000"/>
              </a:schemeClr>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cxnSp>
          <p:nvCxnSpPr>
            <p:cNvPr id="35" name="直線コネクタ 34">
              <a:extLst>
                <a:ext uri="{FF2B5EF4-FFF2-40B4-BE49-F238E27FC236}">
                  <a16:creationId xmlns:a16="http://schemas.microsoft.com/office/drawing/2014/main" id="{F1378B66-5AFE-8C09-400F-034688567A8A}"/>
                </a:ext>
              </a:extLst>
            </p:cNvPr>
            <p:cNvCxnSpPr>
              <a:cxnSpLocks/>
            </p:cNvCxnSpPr>
            <p:nvPr/>
          </p:nvCxnSpPr>
          <p:spPr>
            <a:xfrm>
              <a:off x="6428719" y="3531941"/>
              <a:ext cx="18966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7B9D8999-9A8C-5178-5351-D41332C5E041}"/>
              </a:ext>
            </a:extLst>
          </p:cNvPr>
          <p:cNvSpPr/>
          <p:nvPr/>
        </p:nvSpPr>
        <p:spPr>
          <a:xfrm>
            <a:off x="6264409" y="4504002"/>
            <a:ext cx="2104718"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保証限度額 ＝ </a:t>
            </a:r>
            <a:r>
              <a:rPr kumimoji="1" lang="en-US" altLang="ja-JP" sz="1400" b="1" dirty="0">
                <a:solidFill>
                  <a:srgbClr val="C00000"/>
                </a:solidFill>
                <a:latin typeface="Meiryo UI" panose="020B0604030504040204" pitchFamily="50" charset="-128"/>
                <a:ea typeface="Meiryo UI" panose="020B0604030504040204" pitchFamily="50" charset="-128"/>
              </a:rPr>
              <a:t>35M</a:t>
            </a:r>
          </a:p>
        </p:txBody>
      </p:sp>
      <p:sp>
        <p:nvSpPr>
          <p:cNvPr id="6" name="タイトル 1">
            <a:extLst>
              <a:ext uri="{FF2B5EF4-FFF2-40B4-BE49-F238E27FC236}">
                <a16:creationId xmlns:a16="http://schemas.microsoft.com/office/drawing/2014/main" id="{6E252F32-5838-68D7-EEEF-020775F7FD72}"/>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C97B4D3-3F7A-2B8F-3AC8-08DDD23559AE}"/>
              </a:ext>
            </a:extLst>
          </p:cNvPr>
          <p:cNvSpPr/>
          <p:nvPr/>
        </p:nvSpPr>
        <p:spPr>
          <a:xfrm>
            <a:off x="8386015" y="2869757"/>
            <a:ext cx="1392797" cy="412010"/>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金融機関の責務を</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果たしていない</a:t>
            </a:r>
            <a:endParaRPr kumimoji="1" lang="en-US" altLang="ja-JP" sz="1100" b="1" dirty="0">
              <a:solidFill>
                <a:schemeClr val="accent6"/>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330043B3-372B-0202-D144-21154749C07D}"/>
              </a:ext>
            </a:extLst>
          </p:cNvPr>
          <p:cNvSpPr/>
          <p:nvPr/>
        </p:nvSpPr>
        <p:spPr>
          <a:xfrm>
            <a:off x="7349886" y="2823688"/>
            <a:ext cx="875022" cy="1524696"/>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42" name="直線コネクタ 41">
            <a:extLst>
              <a:ext uri="{FF2B5EF4-FFF2-40B4-BE49-F238E27FC236}">
                <a16:creationId xmlns:a16="http://schemas.microsoft.com/office/drawing/2014/main" id="{BA67ACD6-64A1-042E-891E-57C12DB16F8B}"/>
              </a:ext>
            </a:extLst>
          </p:cNvPr>
          <p:cNvCxnSpPr>
            <a:cxnSpLocks/>
          </p:cNvCxnSpPr>
          <p:nvPr/>
        </p:nvCxnSpPr>
        <p:spPr>
          <a:xfrm>
            <a:off x="8245004" y="3804424"/>
            <a:ext cx="224305"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9A1F8A3-3DFD-1F72-E214-6C923AB9099E}"/>
              </a:ext>
            </a:extLst>
          </p:cNvPr>
          <p:cNvSpPr/>
          <p:nvPr/>
        </p:nvSpPr>
        <p:spPr>
          <a:xfrm>
            <a:off x="8462255" y="3647267"/>
            <a:ext cx="1217378" cy="442802"/>
          </a:xfrm>
          <a:prstGeom prst="rect">
            <a:avLst/>
          </a:prstGeom>
          <a:solidFill>
            <a:schemeClr val="bg1"/>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42C5EF5F-05E9-0F2C-4E27-8F912ABE0701}"/>
              </a:ext>
            </a:extLst>
          </p:cNvPr>
          <p:cNvSpPr/>
          <p:nvPr/>
        </p:nvSpPr>
        <p:spPr>
          <a:xfrm>
            <a:off x="8485195" y="3665853"/>
            <a:ext cx="1194438" cy="43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rgbClr val="C00000"/>
                </a:solidFill>
                <a:latin typeface="Meiryo UI" panose="020B0604030504040204" pitchFamily="50" charset="-128"/>
                <a:ea typeface="Meiryo UI" panose="020B0604030504040204" pitchFamily="50" charset="-128"/>
              </a:rPr>
              <a:t>保全あり</a:t>
            </a:r>
            <a:endParaRPr kumimoji="1" lang="en-US" altLang="ja-JP" sz="1100" b="1" dirty="0">
              <a:solidFill>
                <a:srgbClr val="C00000"/>
              </a:solidFill>
              <a:latin typeface="Meiryo UI" panose="020B0604030504040204" pitchFamily="50" charset="-128"/>
              <a:ea typeface="Meiryo UI" panose="020B0604030504040204" pitchFamily="50" charset="-128"/>
            </a:endParaRPr>
          </a:p>
          <a:p>
            <a:pPr algn="ctr"/>
            <a:r>
              <a:rPr kumimoji="1" lang="en-US" altLang="ja-JP" sz="1100" b="1" dirty="0">
                <a:solidFill>
                  <a:srgbClr val="C00000"/>
                </a:solidFill>
                <a:latin typeface="Meiryo UI" panose="020B0604030504040204" pitchFamily="50" charset="-128"/>
                <a:ea typeface="Meiryo UI" panose="020B0604030504040204" pitchFamily="50" charset="-128"/>
              </a:rPr>
              <a:t>35</a:t>
            </a:r>
            <a:r>
              <a:rPr kumimoji="1" lang="ja-JP" altLang="en-US" sz="1100" b="1" dirty="0">
                <a:solidFill>
                  <a:srgbClr val="C00000"/>
                </a:solidFill>
                <a:latin typeface="Meiryo UI" panose="020B0604030504040204" pitchFamily="50" charset="-128"/>
                <a:ea typeface="Meiryo UI" panose="020B0604030504040204" pitchFamily="50" charset="-128"/>
              </a:rPr>
              <a:t>Ｍ</a:t>
            </a:r>
            <a:endParaRPr kumimoji="1" lang="en-US" altLang="ja-JP" sz="1100" b="1" dirty="0">
              <a:solidFill>
                <a:srgbClr val="C00000"/>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74F95C92-2C24-7118-6149-B710CFB76ED1}"/>
              </a:ext>
            </a:extLst>
          </p:cNvPr>
          <p:cNvCxnSpPr>
            <a:cxnSpLocks/>
          </p:cNvCxnSpPr>
          <p:nvPr/>
        </p:nvCxnSpPr>
        <p:spPr>
          <a:xfrm>
            <a:off x="8237827" y="2981462"/>
            <a:ext cx="224305"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9138857-0D7A-BDA0-B77A-D2D729F8C0B1}"/>
              </a:ext>
            </a:extLst>
          </p:cNvPr>
          <p:cNvSpPr txBox="1"/>
          <p:nvPr/>
        </p:nvSpPr>
        <p:spPr>
          <a:xfrm>
            <a:off x="471838" y="5529444"/>
            <a:ext cx="9362123" cy="1169551"/>
          </a:xfrm>
          <a:prstGeom prst="rect">
            <a:avLst/>
          </a:prstGeom>
          <a:noFill/>
        </p:spPr>
        <p:txBody>
          <a:bodyPr wrap="square">
            <a:spAutoFit/>
          </a:bodyPr>
          <a:lstStyle/>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ステップ１</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本制度３５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≦金融機関の経保なしプロパー３５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となり対象</a:t>
            </a:r>
          </a:p>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ステップ２</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金融機関の責務における</a:t>
            </a:r>
            <a:r>
              <a:rPr kumimoji="1" lang="ja-JP" altLang="en-US" sz="1400" b="1" dirty="0">
                <a:solidFill>
                  <a:srgbClr val="C00000"/>
                </a:solidFill>
                <a:latin typeface="游ゴシック" panose="020B0400000000000000" pitchFamily="50" charset="-128"/>
                <a:ea typeface="游ゴシック" panose="020B0400000000000000" pitchFamily="50" charset="-128"/>
              </a:rPr>
              <a:t>「保全がないこと」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とは、金融機関が実行する経営者保証を不要（解除）　</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とする融資額のうち</a:t>
            </a:r>
            <a:r>
              <a:rPr kumimoji="1" lang="ja-JP" altLang="en-US" sz="1400" b="1" dirty="0">
                <a:solidFill>
                  <a:srgbClr val="C00000"/>
                </a:solidFill>
                <a:latin typeface="游ゴシック" panose="020B0400000000000000" pitchFamily="50" charset="-128"/>
                <a:ea typeface="游ゴシック" panose="020B0400000000000000" pitchFamily="50" charset="-128"/>
              </a:rPr>
              <a:t>一部でも不動産等による保全がないこと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をいい、上記パターンについて、</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金融機関が実行（解除）する融資額は、全額保全されており、</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a:p>
            <a:r>
              <a:rPr kumimoji="1" lang="ja-JP" altLang="en-US" sz="1400" b="1" dirty="0">
                <a:solidFill>
                  <a:srgbClr val="C00000"/>
                </a:solidFill>
                <a:latin typeface="游ゴシック" panose="020B0400000000000000" pitchFamily="50" charset="-128"/>
                <a:ea typeface="游ゴシック" panose="020B0400000000000000" pitchFamily="50" charset="-128"/>
              </a:rPr>
              <a:t>　　　　　　　金融機関の責務を果たしておらず対象外</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p:txBody>
      </p:sp>
      <p:sp>
        <p:nvSpPr>
          <p:cNvPr id="61" name="フローチャート: 組合せ 60">
            <a:extLst>
              <a:ext uri="{FF2B5EF4-FFF2-40B4-BE49-F238E27FC236}">
                <a16:creationId xmlns:a16="http://schemas.microsoft.com/office/drawing/2014/main" id="{88E1743F-7F52-082D-0D95-FAFFB118FA3B}"/>
              </a:ext>
            </a:extLst>
          </p:cNvPr>
          <p:cNvSpPr/>
          <p:nvPr/>
        </p:nvSpPr>
        <p:spPr>
          <a:xfrm rot="16200000">
            <a:off x="4632670" y="3185719"/>
            <a:ext cx="812399" cy="703472"/>
          </a:xfrm>
          <a:prstGeom prst="flowChartMerge">
            <a:avLst/>
          </a:prstGeom>
          <a:solidFill>
            <a:schemeClr val="accent5"/>
          </a:solidFill>
          <a:ln w="95250">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E05CC72-2BC5-AD99-A812-C74DABB02F4D}"/>
              </a:ext>
            </a:extLst>
          </p:cNvPr>
          <p:cNvSpPr/>
          <p:nvPr/>
        </p:nvSpPr>
        <p:spPr>
          <a:xfrm>
            <a:off x="7343017" y="3297715"/>
            <a:ext cx="874502"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経保なし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35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58C805F-13E9-FA9A-C972-AD043DDF031D}"/>
              </a:ext>
            </a:extLst>
          </p:cNvPr>
          <p:cNvSpPr/>
          <p:nvPr/>
        </p:nvSpPr>
        <p:spPr>
          <a:xfrm>
            <a:off x="6328537" y="3297715"/>
            <a:ext cx="887129"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本制度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35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878C281-FEDC-9DB4-F6F5-06532E8ED769}"/>
              </a:ext>
            </a:extLst>
          </p:cNvPr>
          <p:cNvSpPr/>
          <p:nvPr/>
        </p:nvSpPr>
        <p:spPr>
          <a:xfrm>
            <a:off x="7353358" y="3079546"/>
            <a:ext cx="905366"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17" name="フリーフォーム: 図形 16">
            <a:extLst>
              <a:ext uri="{FF2B5EF4-FFF2-40B4-BE49-F238E27FC236}">
                <a16:creationId xmlns:a16="http://schemas.microsoft.com/office/drawing/2014/main" id="{2FE9B332-0700-C86C-4AC6-2D4E2E4552C1}"/>
              </a:ext>
            </a:extLst>
          </p:cNvPr>
          <p:cNvSpPr/>
          <p:nvPr/>
        </p:nvSpPr>
        <p:spPr>
          <a:xfrm flipH="1">
            <a:off x="7926340" y="1713246"/>
            <a:ext cx="1753143" cy="992671"/>
          </a:xfrm>
          <a:custGeom>
            <a:avLst/>
            <a:gdLst>
              <a:gd name="connsiteX0" fmla="*/ 141379 w 1484448"/>
              <a:gd name="connsiteY0" fmla="*/ 0 h 1021412"/>
              <a:gd name="connsiteX1" fmla="*/ 865928 w 1484448"/>
              <a:gd name="connsiteY1" fmla="*/ 0 h 1021412"/>
              <a:gd name="connsiteX2" fmla="*/ 1237040 w 1484448"/>
              <a:gd name="connsiteY2" fmla="*/ 0 h 1021412"/>
              <a:gd name="connsiteX3" fmla="*/ 1343069 w 1484448"/>
              <a:gd name="connsiteY3" fmla="*/ 0 h 1021412"/>
              <a:gd name="connsiteX4" fmla="*/ 1484448 w 1484448"/>
              <a:gd name="connsiteY4" fmla="*/ 141379 h 1021412"/>
              <a:gd name="connsiteX5" fmla="*/ 1484448 w 1484448"/>
              <a:gd name="connsiteY5" fmla="*/ 494817 h 1021412"/>
              <a:gd name="connsiteX6" fmla="*/ 1484448 w 1484448"/>
              <a:gd name="connsiteY6" fmla="*/ 706879 h 1021412"/>
              <a:gd name="connsiteX7" fmla="*/ 1343069 w 1484448"/>
              <a:gd name="connsiteY7" fmla="*/ 848258 h 1021412"/>
              <a:gd name="connsiteX8" fmla="*/ 1335655 w 1484448"/>
              <a:gd name="connsiteY8" fmla="*/ 848258 h 1021412"/>
              <a:gd name="connsiteX9" fmla="*/ 1364303 w 1484448"/>
              <a:gd name="connsiteY9" fmla="*/ 1021412 h 1021412"/>
              <a:gd name="connsiteX10" fmla="*/ 1123625 w 1484448"/>
              <a:gd name="connsiteY10" fmla="*/ 848258 h 1021412"/>
              <a:gd name="connsiteX11" fmla="*/ 865928 w 1484448"/>
              <a:gd name="connsiteY11" fmla="*/ 848258 h 1021412"/>
              <a:gd name="connsiteX12" fmla="*/ 141379 w 1484448"/>
              <a:gd name="connsiteY12" fmla="*/ 848258 h 1021412"/>
              <a:gd name="connsiteX13" fmla="*/ 0 w 1484448"/>
              <a:gd name="connsiteY13" fmla="*/ 706879 h 1021412"/>
              <a:gd name="connsiteX14" fmla="*/ 0 w 1484448"/>
              <a:gd name="connsiteY14" fmla="*/ 494817 h 1021412"/>
              <a:gd name="connsiteX15" fmla="*/ 0 w 1484448"/>
              <a:gd name="connsiteY15" fmla="*/ 141379 h 1021412"/>
              <a:gd name="connsiteX16" fmla="*/ 141379 w 1484448"/>
              <a:gd name="connsiteY16" fmla="*/ 0 h 10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448" h="1021412">
                <a:moveTo>
                  <a:pt x="141379" y="0"/>
                </a:moveTo>
                <a:lnTo>
                  <a:pt x="865928" y="0"/>
                </a:lnTo>
                <a:lnTo>
                  <a:pt x="1237040" y="0"/>
                </a:lnTo>
                <a:lnTo>
                  <a:pt x="1343069" y="0"/>
                </a:lnTo>
                <a:cubicBezTo>
                  <a:pt x="1421150" y="0"/>
                  <a:pt x="1484448" y="63298"/>
                  <a:pt x="1484448" y="141379"/>
                </a:cubicBezTo>
                <a:lnTo>
                  <a:pt x="1484448" y="494817"/>
                </a:lnTo>
                <a:lnTo>
                  <a:pt x="1484448" y="706879"/>
                </a:lnTo>
                <a:cubicBezTo>
                  <a:pt x="1484448" y="784960"/>
                  <a:pt x="1421150" y="848258"/>
                  <a:pt x="1343069" y="848258"/>
                </a:cubicBezTo>
                <a:lnTo>
                  <a:pt x="1335655" y="848258"/>
                </a:lnTo>
                <a:lnTo>
                  <a:pt x="1364303" y="1021412"/>
                </a:lnTo>
                <a:lnTo>
                  <a:pt x="1123625" y="848258"/>
                </a:lnTo>
                <a:lnTo>
                  <a:pt x="865928" y="848258"/>
                </a:lnTo>
                <a:lnTo>
                  <a:pt x="141379" y="848258"/>
                </a:lnTo>
                <a:cubicBezTo>
                  <a:pt x="63298" y="848258"/>
                  <a:pt x="0" y="784960"/>
                  <a:pt x="0" y="706879"/>
                </a:cubicBezTo>
                <a:lnTo>
                  <a:pt x="0" y="494817"/>
                </a:lnTo>
                <a:lnTo>
                  <a:pt x="0" y="141379"/>
                </a:lnTo>
                <a:cubicBezTo>
                  <a:pt x="0" y="63298"/>
                  <a:pt x="63298" y="0"/>
                  <a:pt x="141379" y="0"/>
                </a:cubicBezTo>
                <a:close/>
              </a:path>
            </a:pathLst>
          </a:cu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正方形/長方形 17">
            <a:extLst>
              <a:ext uri="{FF2B5EF4-FFF2-40B4-BE49-F238E27FC236}">
                <a16:creationId xmlns:a16="http://schemas.microsoft.com/office/drawing/2014/main" id="{39E71662-3C49-43BC-6DA2-2569A528CF3F}"/>
              </a:ext>
            </a:extLst>
          </p:cNvPr>
          <p:cNvSpPr/>
          <p:nvPr/>
        </p:nvSpPr>
        <p:spPr>
          <a:xfrm>
            <a:off x="7687007" y="1807456"/>
            <a:ext cx="2309103" cy="6161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経保なし・保全なしの</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プロパー融資実行</a:t>
            </a: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または、</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既往プロパーの経保解除</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D46FF387-862C-E33F-526E-0F9635D2D847}"/>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10</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6" name="十字形 15">
            <a:extLst>
              <a:ext uri="{FF2B5EF4-FFF2-40B4-BE49-F238E27FC236}">
                <a16:creationId xmlns:a16="http://schemas.microsoft.com/office/drawing/2014/main" id="{AA5F0FEB-F99D-DD5E-5B85-2D48A0ECFC48}"/>
              </a:ext>
            </a:extLst>
          </p:cNvPr>
          <p:cNvSpPr/>
          <p:nvPr/>
        </p:nvSpPr>
        <p:spPr>
          <a:xfrm rot="2679189">
            <a:off x="5261600" y="1591266"/>
            <a:ext cx="1170096" cy="1157061"/>
          </a:xfrm>
          <a:prstGeom prst="plus">
            <a:avLst>
              <a:gd name="adj" fmla="val 41782"/>
            </a:avLst>
          </a:prstGeom>
          <a:solidFill>
            <a:srgbClr val="F8D7C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 塗りつぶしなし 20">
            <a:extLst>
              <a:ext uri="{FF2B5EF4-FFF2-40B4-BE49-F238E27FC236}">
                <a16:creationId xmlns:a16="http://schemas.microsoft.com/office/drawing/2014/main" id="{5EE4F66E-619F-93C0-C97C-DB822068FFCE}"/>
              </a:ext>
            </a:extLst>
          </p:cNvPr>
          <p:cNvSpPr/>
          <p:nvPr/>
        </p:nvSpPr>
        <p:spPr>
          <a:xfrm>
            <a:off x="5218848" y="1659584"/>
            <a:ext cx="1255600" cy="1008694"/>
          </a:xfrm>
          <a:prstGeom prst="donut">
            <a:avLst>
              <a:gd name="adj" fmla="val 20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C00000"/>
                </a:solidFill>
                <a:latin typeface="Meiryo UI" panose="020B0604030504040204" pitchFamily="50" charset="-128"/>
                <a:ea typeface="Meiryo UI" panose="020B0604030504040204" pitchFamily="50" charset="-128"/>
              </a:rPr>
              <a:t>対象外</a:t>
            </a:r>
          </a:p>
        </p:txBody>
      </p:sp>
      <p:sp>
        <p:nvSpPr>
          <p:cNvPr id="36" name="正方形/長方形 35">
            <a:extLst>
              <a:ext uri="{FF2B5EF4-FFF2-40B4-BE49-F238E27FC236}">
                <a16:creationId xmlns:a16="http://schemas.microsoft.com/office/drawing/2014/main" id="{B7D7DF28-384B-FA48-079F-66DA60CA833A}"/>
              </a:ext>
            </a:extLst>
          </p:cNvPr>
          <p:cNvSpPr/>
          <p:nvPr/>
        </p:nvSpPr>
        <p:spPr>
          <a:xfrm>
            <a:off x="7848663" y="3370469"/>
            <a:ext cx="2430690"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経保なし</a:t>
            </a:r>
            <a:r>
              <a:rPr kumimoji="1" lang="en-US" altLang="ja-JP" sz="1100" b="1" spc="-150" dirty="0">
                <a:solidFill>
                  <a:schemeClr val="accent6"/>
                </a:solidFill>
                <a:latin typeface="Meiryo UI" panose="020B0604030504040204" pitchFamily="50" charset="-128"/>
                <a:ea typeface="Meiryo UI" panose="020B0604030504040204" pitchFamily="50" charset="-128"/>
              </a:rPr>
              <a:t>35M </a:t>
            </a:r>
            <a:r>
              <a:rPr kumimoji="1" lang="ja-JP" altLang="en-US" sz="1100" b="1" spc="-150" dirty="0">
                <a:solidFill>
                  <a:schemeClr val="accent6"/>
                </a:solidFill>
                <a:latin typeface="Meiryo UI" panose="020B0604030504040204" pitchFamily="50" charset="-128"/>
                <a:ea typeface="Meiryo UI" panose="020B0604030504040204" pitchFamily="50" charset="-128"/>
              </a:rPr>
              <a:t>＝ </a:t>
            </a:r>
            <a:r>
              <a:rPr kumimoji="1" lang="ja-JP" altLang="en-US" sz="1100" b="1" dirty="0">
                <a:solidFill>
                  <a:schemeClr val="accent6"/>
                </a:solidFill>
                <a:latin typeface="Meiryo UI" panose="020B0604030504040204" pitchFamily="50" charset="-128"/>
                <a:ea typeface="Meiryo UI" panose="020B0604030504040204" pitchFamily="50" charset="-128"/>
              </a:rPr>
              <a:t>保全</a:t>
            </a:r>
            <a:r>
              <a:rPr kumimoji="1" lang="en-US" altLang="ja-JP" sz="1100" b="1" spc="-150" dirty="0">
                <a:solidFill>
                  <a:schemeClr val="accent6"/>
                </a:solidFill>
                <a:latin typeface="Meiryo UI" panose="020B0604030504040204" pitchFamily="50" charset="-128"/>
                <a:ea typeface="Meiryo UI" panose="020B0604030504040204" pitchFamily="50" charset="-128"/>
              </a:rPr>
              <a:t>35M</a:t>
            </a:r>
          </a:p>
        </p:txBody>
      </p:sp>
      <p:grpSp>
        <p:nvGrpSpPr>
          <p:cNvPr id="37" name="グループ化 36">
            <a:extLst>
              <a:ext uri="{FF2B5EF4-FFF2-40B4-BE49-F238E27FC236}">
                <a16:creationId xmlns:a16="http://schemas.microsoft.com/office/drawing/2014/main" id="{070468CB-E9A5-1241-4321-B26F1FBE665F}"/>
              </a:ext>
            </a:extLst>
          </p:cNvPr>
          <p:cNvGrpSpPr/>
          <p:nvPr/>
        </p:nvGrpSpPr>
        <p:grpSpPr>
          <a:xfrm>
            <a:off x="1771011" y="3016623"/>
            <a:ext cx="1766094" cy="1959397"/>
            <a:chOff x="2338255" y="2067939"/>
            <a:chExt cx="1398253" cy="1048305"/>
          </a:xfrm>
        </p:grpSpPr>
        <p:sp>
          <p:nvSpPr>
            <p:cNvPr id="38" name="正方形/長方形 37">
              <a:extLst>
                <a:ext uri="{FF2B5EF4-FFF2-40B4-BE49-F238E27FC236}">
                  <a16:creationId xmlns:a16="http://schemas.microsoft.com/office/drawing/2014/main" id="{AC05BC7D-7735-9806-2546-0A38F0063F9E}"/>
                </a:ext>
              </a:extLst>
            </p:cNvPr>
            <p:cNvSpPr/>
            <p:nvPr/>
          </p:nvSpPr>
          <p:spPr>
            <a:xfrm>
              <a:off x="2441474" y="2067939"/>
              <a:ext cx="1208816" cy="1029669"/>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600" b="1" dirty="0">
                  <a:solidFill>
                    <a:schemeClr val="tx1"/>
                  </a:solidFill>
                  <a:latin typeface="Meiryo UI" panose="020B0604030504040204" pitchFamily="50" charset="-128"/>
                  <a:ea typeface="Meiryo UI" panose="020B0604030504040204" pitchFamily="50" charset="-128"/>
                </a:rPr>
                <a:t>経保あり</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50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cxnSp>
          <p:nvCxnSpPr>
            <p:cNvPr id="40" name="直線コネクタ 39">
              <a:extLst>
                <a:ext uri="{FF2B5EF4-FFF2-40B4-BE49-F238E27FC236}">
                  <a16:creationId xmlns:a16="http://schemas.microsoft.com/office/drawing/2014/main" id="{1F89BBAE-703D-348B-EF05-9575A163645C}"/>
                </a:ext>
              </a:extLst>
            </p:cNvPr>
            <p:cNvCxnSpPr>
              <a:cxnSpLocks/>
            </p:cNvCxnSpPr>
            <p:nvPr/>
          </p:nvCxnSpPr>
          <p:spPr>
            <a:xfrm>
              <a:off x="2338255" y="3116244"/>
              <a:ext cx="139825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1" name="正方形/長方形 40">
            <a:extLst>
              <a:ext uri="{FF2B5EF4-FFF2-40B4-BE49-F238E27FC236}">
                <a16:creationId xmlns:a16="http://schemas.microsoft.com/office/drawing/2014/main" id="{9D16F99F-1CF0-CEFA-477C-BCD1784AC194}"/>
              </a:ext>
            </a:extLst>
          </p:cNvPr>
          <p:cNvSpPr/>
          <p:nvPr/>
        </p:nvSpPr>
        <p:spPr>
          <a:xfrm>
            <a:off x="1901384" y="2139914"/>
            <a:ext cx="1526821" cy="851265"/>
          </a:xfrm>
          <a:prstGeom prst="rect">
            <a:avLst/>
          </a:prstGeom>
          <a:solidFill>
            <a:srgbClr val="F1F2F9"/>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経保なし</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20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F58CEACD-0D3B-8756-D67D-20BC56928249}"/>
              </a:ext>
            </a:extLst>
          </p:cNvPr>
          <p:cNvSpPr/>
          <p:nvPr/>
        </p:nvSpPr>
        <p:spPr>
          <a:xfrm>
            <a:off x="1904362" y="3483622"/>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44" name="正方形/長方形 43">
            <a:extLst>
              <a:ext uri="{FF2B5EF4-FFF2-40B4-BE49-F238E27FC236}">
                <a16:creationId xmlns:a16="http://schemas.microsoft.com/office/drawing/2014/main" id="{61F992B4-E73A-197A-933B-295F6F829BF5}"/>
              </a:ext>
            </a:extLst>
          </p:cNvPr>
          <p:cNvSpPr/>
          <p:nvPr/>
        </p:nvSpPr>
        <p:spPr>
          <a:xfrm>
            <a:off x="1901384" y="2139476"/>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cxnSp>
        <p:nvCxnSpPr>
          <p:cNvPr id="46" name="直線コネクタ 45">
            <a:extLst>
              <a:ext uri="{FF2B5EF4-FFF2-40B4-BE49-F238E27FC236}">
                <a16:creationId xmlns:a16="http://schemas.microsoft.com/office/drawing/2014/main" id="{B2C66DEF-E04A-0C23-4E0D-C05070C23D27}"/>
              </a:ext>
            </a:extLst>
          </p:cNvPr>
          <p:cNvCxnSpPr>
            <a:cxnSpLocks/>
          </p:cNvCxnSpPr>
          <p:nvPr/>
        </p:nvCxnSpPr>
        <p:spPr>
          <a:xfrm>
            <a:off x="3415477" y="2505754"/>
            <a:ext cx="162445"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F8C41A8D-E010-55B6-EF7D-66A8C030C0FF}"/>
              </a:ext>
            </a:extLst>
          </p:cNvPr>
          <p:cNvSpPr/>
          <p:nvPr/>
        </p:nvSpPr>
        <p:spPr>
          <a:xfrm>
            <a:off x="3632728" y="2348597"/>
            <a:ext cx="881645" cy="442802"/>
          </a:xfrm>
          <a:prstGeom prst="rect">
            <a:avLst/>
          </a:prstGeom>
          <a:solidFill>
            <a:schemeClr val="bg1"/>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24CC412E-09E2-DF61-B122-2843ED9C40D3}"/>
              </a:ext>
            </a:extLst>
          </p:cNvPr>
          <p:cNvSpPr/>
          <p:nvPr/>
        </p:nvSpPr>
        <p:spPr>
          <a:xfrm>
            <a:off x="3620606" y="2310491"/>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solidFill>
                  <a:srgbClr val="C00000"/>
                </a:solidFill>
                <a:latin typeface="Meiryo UI" panose="020B0604030504040204" pitchFamily="50" charset="-128"/>
                <a:ea typeface="Meiryo UI" panose="020B0604030504040204" pitchFamily="50" charset="-128"/>
              </a:rPr>
              <a:t>保全あり</a:t>
            </a:r>
            <a:r>
              <a:rPr kumimoji="1" lang="en-US" altLang="ja-JP" sz="1200" b="1" dirty="0">
                <a:solidFill>
                  <a:srgbClr val="C00000"/>
                </a:solidFill>
                <a:latin typeface="Meiryo UI" panose="020B0604030504040204" pitchFamily="50" charset="-128"/>
                <a:ea typeface="Meiryo UI" panose="020B0604030504040204" pitchFamily="50" charset="-128"/>
              </a:rPr>
              <a:t>35</a:t>
            </a:r>
            <a:r>
              <a:rPr kumimoji="1" lang="ja-JP" altLang="en-US" sz="1200" b="1" dirty="0">
                <a:solidFill>
                  <a:srgbClr val="C00000"/>
                </a:solidFill>
                <a:latin typeface="Meiryo UI" panose="020B0604030504040204" pitchFamily="50" charset="-128"/>
                <a:ea typeface="Meiryo UI" panose="020B0604030504040204" pitchFamily="50" charset="-128"/>
              </a:rPr>
              <a:t>Ｍ</a:t>
            </a:r>
            <a:endParaRPr kumimoji="1" lang="en-US" altLang="ja-JP" sz="1200" b="1" dirty="0">
              <a:solidFill>
                <a:srgbClr val="C00000"/>
              </a:solidFill>
              <a:latin typeface="Meiryo UI" panose="020B0604030504040204" pitchFamily="50" charset="-128"/>
              <a:ea typeface="Meiryo UI" panose="020B0604030504040204" pitchFamily="50" charset="-128"/>
            </a:endParaRPr>
          </a:p>
        </p:txBody>
      </p:sp>
      <p:sp>
        <p:nvSpPr>
          <p:cNvPr id="2" name="十字形 1">
            <a:extLst>
              <a:ext uri="{FF2B5EF4-FFF2-40B4-BE49-F238E27FC236}">
                <a16:creationId xmlns:a16="http://schemas.microsoft.com/office/drawing/2014/main" id="{F6EECBEA-CB1C-8832-2510-D9AC6B827EF5}"/>
              </a:ext>
            </a:extLst>
          </p:cNvPr>
          <p:cNvSpPr/>
          <p:nvPr/>
        </p:nvSpPr>
        <p:spPr>
          <a:xfrm rot="2679189">
            <a:off x="8250961" y="2899901"/>
            <a:ext cx="170871" cy="169338"/>
          </a:xfrm>
          <a:prstGeom prst="plus">
            <a:avLst>
              <a:gd name="adj" fmla="val 4178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B93437D2-B7A7-3F92-82EA-792D1C613B2B}"/>
              </a:ext>
            </a:extLst>
          </p:cNvPr>
          <p:cNvSpPr/>
          <p:nvPr/>
        </p:nvSpPr>
        <p:spPr>
          <a:xfrm>
            <a:off x="1943999" y="2163931"/>
            <a:ext cx="1440000" cy="1319688"/>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36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9189B76-37FC-43C4-9B09-5C23406DF5B8}"/>
              </a:ext>
            </a:extLst>
          </p:cNvPr>
          <p:cNvPicPr>
            <a:picLocks noChangeAspect="1"/>
          </p:cNvPicPr>
          <p:nvPr/>
        </p:nvPicPr>
        <p:blipFill>
          <a:blip r:embed="rId2"/>
          <a:stretch>
            <a:fillRect/>
          </a:stretch>
        </p:blipFill>
        <p:spPr>
          <a:xfrm rot="16200000">
            <a:off x="-673009" y="1432235"/>
            <a:ext cx="6330564" cy="4333638"/>
          </a:xfrm>
          <a:prstGeom prst="rect">
            <a:avLst/>
          </a:prstGeom>
          <a:ln>
            <a:solidFill>
              <a:schemeClr val="tx1"/>
            </a:solidFill>
          </a:ln>
        </p:spPr>
      </p:pic>
      <p:pic>
        <p:nvPicPr>
          <p:cNvPr id="12" name="図 11">
            <a:extLst>
              <a:ext uri="{FF2B5EF4-FFF2-40B4-BE49-F238E27FC236}">
                <a16:creationId xmlns:a16="http://schemas.microsoft.com/office/drawing/2014/main" id="{776915D0-E1C0-81BD-AD71-9BDD728D08B7}"/>
              </a:ext>
            </a:extLst>
          </p:cNvPr>
          <p:cNvPicPr>
            <a:picLocks noChangeAspect="1"/>
          </p:cNvPicPr>
          <p:nvPr/>
        </p:nvPicPr>
        <p:blipFill>
          <a:blip r:embed="rId3"/>
          <a:stretch>
            <a:fillRect/>
          </a:stretch>
        </p:blipFill>
        <p:spPr>
          <a:xfrm>
            <a:off x="4904067" y="416355"/>
            <a:ext cx="4416786" cy="6347981"/>
          </a:xfrm>
          <a:prstGeom prst="rect">
            <a:avLst/>
          </a:prstGeom>
          <a:ln>
            <a:solidFill>
              <a:schemeClr val="tx1"/>
            </a:solidFill>
          </a:ln>
        </p:spPr>
      </p:pic>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４．財務要件等確認書等</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様式</a:t>
            </a:r>
            <a:r>
              <a:rPr kumimoji="1" lang="ja-JP" altLang="en-US" sz="1800" b="1" dirty="0">
                <a:solidFill>
                  <a:schemeClr val="bg1"/>
                </a:solidFill>
                <a:latin typeface="Meiryo UI" panose="020B0604030504040204" pitchFamily="50" charset="-128"/>
                <a:ea typeface="Meiryo UI" panose="020B0604030504040204" pitchFamily="50" charset="-128"/>
              </a:rPr>
              <a:t>について</a:t>
            </a:r>
            <a:r>
              <a:rPr kumimoji="1" lang="ja-JP" altLang="en-US" sz="2000" b="1" dirty="0">
                <a:solidFill>
                  <a:schemeClr val="bg1"/>
                </a:solidFill>
                <a:latin typeface="Meiryo UI" panose="020B0604030504040204" pitchFamily="50" charset="-128"/>
                <a:ea typeface="Meiryo UI" panose="020B0604030504040204" pitchFamily="50" charset="-128"/>
              </a:rPr>
              <a:t>（記入例）</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11</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5" name="四角形 750">
            <a:extLst>
              <a:ext uri="{FF2B5EF4-FFF2-40B4-BE49-F238E27FC236}">
                <a16:creationId xmlns:a16="http://schemas.microsoft.com/office/drawing/2014/main" id="{8EBB7DD8-9F66-57BB-7E0E-B73360116D24}"/>
              </a:ext>
            </a:extLst>
          </p:cNvPr>
          <p:cNvSpPr/>
          <p:nvPr/>
        </p:nvSpPr>
        <p:spPr>
          <a:xfrm>
            <a:off x="330926" y="762877"/>
            <a:ext cx="862151" cy="299573"/>
          </a:xfrm>
          <a:prstGeom prst="rect">
            <a:avLst/>
          </a:prstGeom>
          <a:solidFill>
            <a:schemeClr val="bg1"/>
          </a:solid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368" b="1" dirty="0">
                <a:solidFill>
                  <a:srgbClr val="FF0000"/>
                </a:solidFill>
                <a:latin typeface="Meiryo UI"/>
                <a:ea typeface="Meiryo UI"/>
              </a:rPr>
              <a:t>記入例</a:t>
            </a:r>
          </a:p>
        </p:txBody>
      </p:sp>
      <p:sp>
        <p:nvSpPr>
          <p:cNvPr id="6" name="四角形 750">
            <a:extLst>
              <a:ext uri="{FF2B5EF4-FFF2-40B4-BE49-F238E27FC236}">
                <a16:creationId xmlns:a16="http://schemas.microsoft.com/office/drawing/2014/main" id="{B29D2B78-7CC8-B11A-3CC5-B33D936DD305}"/>
              </a:ext>
            </a:extLst>
          </p:cNvPr>
          <p:cNvSpPr/>
          <p:nvPr/>
        </p:nvSpPr>
        <p:spPr>
          <a:xfrm>
            <a:off x="330927" y="416355"/>
            <a:ext cx="862151" cy="299573"/>
          </a:xfrm>
          <a:prstGeom prst="rect">
            <a:avLst/>
          </a:prstGeom>
          <a:solidFill>
            <a:schemeClr val="bg1"/>
          </a:solid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368" b="1" dirty="0">
                <a:solidFill>
                  <a:srgbClr val="FF0000"/>
                </a:solidFill>
                <a:latin typeface="Meiryo UI"/>
                <a:ea typeface="Meiryo UI"/>
              </a:rPr>
              <a:t>シート１</a:t>
            </a:r>
          </a:p>
        </p:txBody>
      </p:sp>
      <p:sp>
        <p:nvSpPr>
          <p:cNvPr id="7" name="四角形 750">
            <a:extLst>
              <a:ext uri="{FF2B5EF4-FFF2-40B4-BE49-F238E27FC236}">
                <a16:creationId xmlns:a16="http://schemas.microsoft.com/office/drawing/2014/main" id="{147C8726-BF7F-6C87-E898-A9325D72B658}"/>
              </a:ext>
            </a:extLst>
          </p:cNvPr>
          <p:cNvSpPr/>
          <p:nvPr/>
        </p:nvSpPr>
        <p:spPr>
          <a:xfrm>
            <a:off x="4911639" y="428468"/>
            <a:ext cx="826329" cy="299573"/>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1368" b="1" dirty="0">
                <a:solidFill>
                  <a:srgbClr val="FF0000"/>
                </a:solidFill>
                <a:latin typeface="Meiryo UI"/>
                <a:ea typeface="Meiryo UI"/>
              </a:rPr>
              <a:t>シート２</a:t>
            </a:r>
          </a:p>
        </p:txBody>
      </p:sp>
    </p:spTree>
    <p:extLst>
      <p:ext uri="{BB962C8B-B14F-4D97-AF65-F5344CB8AC3E}">
        <p14:creationId xmlns:p14="http://schemas.microsoft.com/office/powerpoint/2010/main" val="384397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7382ADE-87A6-CC48-DE0C-773DA6E0B3F2}"/>
              </a:ext>
            </a:extLst>
          </p:cNvPr>
          <p:cNvPicPr>
            <a:picLocks noChangeAspect="1"/>
          </p:cNvPicPr>
          <p:nvPr/>
        </p:nvPicPr>
        <p:blipFill>
          <a:blip r:embed="rId2"/>
          <a:stretch>
            <a:fillRect/>
          </a:stretch>
        </p:blipFill>
        <p:spPr>
          <a:xfrm rot="16200000">
            <a:off x="-760099" y="1467071"/>
            <a:ext cx="6330564" cy="4333638"/>
          </a:xfrm>
          <a:prstGeom prst="rect">
            <a:avLst/>
          </a:prstGeom>
          <a:ln>
            <a:solidFill>
              <a:schemeClr val="tx1"/>
            </a:solidFill>
          </a:ln>
        </p:spPr>
      </p:pic>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４．財務要件等確認書等</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様式</a:t>
            </a:r>
            <a:r>
              <a:rPr kumimoji="1" lang="ja-JP" altLang="en-US" sz="1800" b="1" dirty="0">
                <a:solidFill>
                  <a:schemeClr val="bg1"/>
                </a:solidFill>
                <a:latin typeface="Meiryo UI" panose="020B0604030504040204" pitchFamily="50" charset="-128"/>
                <a:ea typeface="Meiryo UI" panose="020B0604030504040204" pitchFamily="50" charset="-128"/>
              </a:rPr>
              <a:t>について</a:t>
            </a:r>
            <a:r>
              <a:rPr kumimoji="1" lang="ja-JP" altLang="en-US" sz="2000" b="1" dirty="0">
                <a:solidFill>
                  <a:schemeClr val="bg1"/>
                </a:solidFill>
                <a:latin typeface="Meiryo UI" panose="020B0604030504040204" pitchFamily="50" charset="-128"/>
                <a:ea typeface="Meiryo UI" panose="020B0604030504040204" pitchFamily="50" charset="-128"/>
              </a:rPr>
              <a:t>（財務要件等確認書）</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12</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3" name="図形 1147">
            <a:extLst>
              <a:ext uri="{FF2B5EF4-FFF2-40B4-BE49-F238E27FC236}">
                <a16:creationId xmlns:a16="http://schemas.microsoft.com/office/drawing/2014/main" id="{B9B23A23-D988-BCD2-83A2-6AC0FD4ACFF6}"/>
              </a:ext>
            </a:extLst>
          </p:cNvPr>
          <p:cNvSpPr/>
          <p:nvPr/>
        </p:nvSpPr>
        <p:spPr>
          <a:xfrm>
            <a:off x="4693920" y="364592"/>
            <a:ext cx="5120640" cy="249777"/>
          </a:xfrm>
          <a:prstGeom prst="borderCallout1">
            <a:avLst>
              <a:gd name="adj1" fmla="val 50779"/>
              <a:gd name="adj2" fmla="val -83"/>
              <a:gd name="adj3" fmla="val 156751"/>
              <a:gd name="adj4" fmla="val -8310"/>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・本様式作成日付を記入する。</a:t>
            </a:r>
          </a:p>
        </p:txBody>
      </p:sp>
      <p:sp>
        <p:nvSpPr>
          <p:cNvPr id="11" name="図形 1147">
            <a:extLst>
              <a:ext uri="{FF2B5EF4-FFF2-40B4-BE49-F238E27FC236}">
                <a16:creationId xmlns:a16="http://schemas.microsoft.com/office/drawing/2014/main" id="{BFA08859-7CB1-6C16-4F79-A5C0E93E8F02}"/>
              </a:ext>
            </a:extLst>
          </p:cNvPr>
          <p:cNvSpPr/>
          <p:nvPr/>
        </p:nvSpPr>
        <p:spPr>
          <a:xfrm>
            <a:off x="4693920" y="682453"/>
            <a:ext cx="5120640" cy="235791"/>
          </a:xfrm>
          <a:prstGeom prst="borderCallout1">
            <a:avLst>
              <a:gd name="adj1" fmla="val 50779"/>
              <a:gd name="adj2" fmla="val 87"/>
              <a:gd name="adj3" fmla="val 181156"/>
              <a:gd name="adj4" fmla="val -31949"/>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・確認は表面財務で行う</a:t>
            </a:r>
          </a:p>
        </p:txBody>
      </p:sp>
      <p:sp>
        <p:nvSpPr>
          <p:cNvPr id="12" name="図形 1147">
            <a:extLst>
              <a:ext uri="{FF2B5EF4-FFF2-40B4-BE49-F238E27FC236}">
                <a16:creationId xmlns:a16="http://schemas.microsoft.com/office/drawing/2014/main" id="{3CB40C8B-2A3F-6AAA-8281-A236E680ED1D}"/>
              </a:ext>
            </a:extLst>
          </p:cNvPr>
          <p:cNvSpPr/>
          <p:nvPr/>
        </p:nvSpPr>
        <p:spPr>
          <a:xfrm>
            <a:off x="4693920" y="991595"/>
            <a:ext cx="5120640" cy="614516"/>
          </a:xfrm>
          <a:prstGeom prst="borderCallout1">
            <a:avLst>
              <a:gd name="adj1" fmla="val 52197"/>
              <a:gd name="adj2" fmla="val 87"/>
              <a:gd name="adj3" fmla="val 209749"/>
              <a:gd name="adj4" fmla="val -63922"/>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問２</a:t>
            </a:r>
            <a:r>
              <a:rPr lang="ja-JP" altLang="en-US" sz="1000" b="1">
                <a:solidFill>
                  <a:schemeClr val="tx1"/>
                </a:solidFill>
                <a:latin typeface="Meiryo UI" panose="020B0604030504040204" pitchFamily="50" charset="-128"/>
                <a:ea typeface="Meiryo UI" panose="020B0604030504040204" pitchFamily="50" charset="-128"/>
              </a:rPr>
              <a:t>－</a:t>
            </a:r>
            <a:r>
              <a:rPr lang="en-US" altLang="ja-JP" sz="1000" b="1" smtClean="0">
                <a:solidFill>
                  <a:schemeClr val="tx1"/>
                </a:solidFill>
                <a:latin typeface="Meiryo UI" panose="020B0604030504040204" pitchFamily="50" charset="-128"/>
                <a:ea typeface="Meiryo UI" panose="020B0604030504040204" pitchFamily="50" charset="-128"/>
              </a:rPr>
              <a:t>15】</a:t>
            </a:r>
            <a:r>
              <a:rPr lang="ja-JP" altLang="en-US" sz="1000" dirty="0">
                <a:solidFill>
                  <a:schemeClr val="tx1"/>
                </a:solidFill>
                <a:latin typeface="Meiryo UI" panose="020B0604030504040204" pitchFamily="50" charset="-128"/>
                <a:ea typeface="Meiryo UI" panose="020B0604030504040204" pitchFamily="50" charset="-128"/>
              </a:rPr>
              <a:t>「資産超過であること」とは何か。。 </a:t>
            </a:r>
          </a:p>
          <a:p>
            <a:pPr marL="396000" indent="-396000" algn="l">
              <a:lnSpc>
                <a:spcPct val="100000"/>
              </a:lnSpc>
              <a:spcBef>
                <a:spcPts val="250"/>
              </a:spcBef>
              <a:spcAft>
                <a:spcPts val="0"/>
              </a:spcAft>
            </a:pPr>
            <a:r>
              <a:rPr lang="ja-JP" altLang="en-US" sz="1000" b="1" dirty="0">
                <a:solidFill>
                  <a:schemeClr val="tx1"/>
                </a:solidFill>
                <a:latin typeface="Meiryo UI" panose="020B0604030504040204" pitchFamily="50" charset="-128"/>
                <a:ea typeface="Meiryo UI" panose="020B0604030504040204" pitchFamily="50" charset="-128"/>
              </a:rPr>
              <a:t>　答：　</a:t>
            </a:r>
            <a:r>
              <a:rPr lang="ja-JP" altLang="en-US" sz="1000" dirty="0">
                <a:solidFill>
                  <a:schemeClr val="tx1"/>
                </a:solidFill>
                <a:latin typeface="Meiryo UI" panose="020B0604030504040204" pitchFamily="50" charset="-128"/>
                <a:ea typeface="Meiryo UI" panose="020B0604030504040204" pitchFamily="50" charset="-128"/>
              </a:rPr>
              <a:t>貸借対照表の純資産の合計がプラスであることをいう。なお、その値が「０」（ゼロ）の場合は、本要件を満たしていないものとする。</a:t>
            </a:r>
            <a:endParaRPr lang="ja-JP" altLang="en-US" sz="1026"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BB4DE5A5-05E9-A79D-EB74-7F2D050ADF34}"/>
              </a:ext>
            </a:extLst>
          </p:cNvPr>
          <p:cNvSpPr/>
          <p:nvPr/>
        </p:nvSpPr>
        <p:spPr>
          <a:xfrm>
            <a:off x="483327" y="2229392"/>
            <a:ext cx="944883" cy="16545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0" name="正方形/長方形 19">
            <a:extLst>
              <a:ext uri="{FF2B5EF4-FFF2-40B4-BE49-F238E27FC236}">
                <a16:creationId xmlns:a16="http://schemas.microsoft.com/office/drawing/2014/main" id="{D6556297-A000-BFDF-2268-559614068060}"/>
              </a:ext>
            </a:extLst>
          </p:cNvPr>
          <p:cNvSpPr/>
          <p:nvPr/>
        </p:nvSpPr>
        <p:spPr>
          <a:xfrm>
            <a:off x="496386" y="2503715"/>
            <a:ext cx="2002974" cy="16545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1" name="正方形/長方形 20">
            <a:extLst>
              <a:ext uri="{FF2B5EF4-FFF2-40B4-BE49-F238E27FC236}">
                <a16:creationId xmlns:a16="http://schemas.microsoft.com/office/drawing/2014/main" id="{69A5F40F-4495-0457-7380-F6BA3F4104DA}"/>
              </a:ext>
            </a:extLst>
          </p:cNvPr>
          <p:cNvSpPr/>
          <p:nvPr/>
        </p:nvSpPr>
        <p:spPr>
          <a:xfrm>
            <a:off x="489848" y="3187328"/>
            <a:ext cx="3905801" cy="3222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 name="正方形/長方形 22">
            <a:extLst>
              <a:ext uri="{FF2B5EF4-FFF2-40B4-BE49-F238E27FC236}">
                <a16:creationId xmlns:a16="http://schemas.microsoft.com/office/drawing/2014/main" id="{9F2DD54A-2781-919B-A7A0-FBF6A559AE5E}"/>
              </a:ext>
            </a:extLst>
          </p:cNvPr>
          <p:cNvSpPr/>
          <p:nvPr/>
        </p:nvSpPr>
        <p:spPr>
          <a:xfrm>
            <a:off x="348330" y="5251268"/>
            <a:ext cx="4145291" cy="14608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24" name="直線コネクタ 23">
            <a:extLst>
              <a:ext uri="{FF2B5EF4-FFF2-40B4-BE49-F238E27FC236}">
                <a16:creationId xmlns:a16="http://schemas.microsoft.com/office/drawing/2014/main" id="{50D2F4E3-1FCF-A15F-EDA7-95A88949F4D6}"/>
              </a:ext>
            </a:extLst>
          </p:cNvPr>
          <p:cNvCxnSpPr>
            <a:cxnSpLocks/>
          </p:cNvCxnSpPr>
          <p:nvPr/>
        </p:nvCxnSpPr>
        <p:spPr>
          <a:xfrm>
            <a:off x="557329" y="4589413"/>
            <a:ext cx="14978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図形 1147">
            <a:extLst>
              <a:ext uri="{FF2B5EF4-FFF2-40B4-BE49-F238E27FC236}">
                <a16:creationId xmlns:a16="http://schemas.microsoft.com/office/drawing/2014/main" id="{222F0F21-A37B-97F5-CA41-1AD3435FBD64}"/>
              </a:ext>
            </a:extLst>
          </p:cNvPr>
          <p:cNvSpPr/>
          <p:nvPr/>
        </p:nvSpPr>
        <p:spPr>
          <a:xfrm>
            <a:off x="4693920" y="1675217"/>
            <a:ext cx="5120640" cy="716427"/>
          </a:xfrm>
          <a:prstGeom prst="borderCallout1">
            <a:avLst>
              <a:gd name="adj1" fmla="val 47592"/>
              <a:gd name="adj2" fmla="val 87"/>
              <a:gd name="adj3" fmla="val 123404"/>
              <a:gd name="adj4" fmla="val -42493"/>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marL="468000" indent="-468000" algn="l">
              <a:lnSpc>
                <a:spcPct val="100000"/>
              </a:lnSpc>
              <a:spcBef>
                <a:spcPts val="0"/>
              </a:spcBef>
              <a:spcAft>
                <a:spcPts val="0"/>
              </a:spcAft>
            </a:pPr>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問２</a:t>
            </a:r>
            <a:r>
              <a:rPr lang="ja-JP" altLang="en-US" sz="1000" b="1">
                <a:solidFill>
                  <a:schemeClr val="tx1"/>
                </a:solidFill>
                <a:latin typeface="Meiryo UI" panose="020B0604030504040204" pitchFamily="50" charset="-128"/>
                <a:ea typeface="Meiryo UI" panose="020B0604030504040204" pitchFamily="50" charset="-128"/>
              </a:rPr>
              <a:t>－</a:t>
            </a:r>
            <a:r>
              <a:rPr lang="en-US" altLang="ja-JP" sz="1000" b="1" smtClean="0">
                <a:solidFill>
                  <a:schemeClr val="tx1"/>
                </a:solidFill>
                <a:latin typeface="Meiryo UI" panose="020B0604030504040204" pitchFamily="50" charset="-128"/>
                <a:ea typeface="Meiryo UI" panose="020B0604030504040204" pitchFamily="50" charset="-128"/>
              </a:rPr>
              <a:t>17】</a:t>
            </a:r>
            <a:r>
              <a:rPr lang="ja-JP" altLang="en-US" sz="1000" dirty="0">
                <a:solidFill>
                  <a:schemeClr val="tx1"/>
                </a:solidFill>
                <a:latin typeface="Meiryo UI" panose="020B0604030504040204" pitchFamily="50" charset="-128"/>
                <a:ea typeface="Meiryo UI" panose="020B0604030504040204" pitchFamily="50" charset="-128"/>
              </a:rPr>
              <a:t>ＥＢＩＴＤＡ有利子負債倍率が、ゼロやマイナスとなる場合も対象となるのか。 </a:t>
            </a:r>
          </a:p>
          <a:p>
            <a:pPr algn="l">
              <a:lnSpc>
                <a:spcPct val="100000"/>
              </a:lnSpc>
              <a:spcAft>
                <a:spcPts val="0"/>
              </a:spcAft>
            </a:pPr>
            <a:r>
              <a:rPr lang="ja-JP" altLang="en-US" sz="1000" b="1" dirty="0">
                <a:solidFill>
                  <a:schemeClr val="tx1"/>
                </a:solidFill>
                <a:latin typeface="Meiryo UI" panose="020B0604030504040204" pitchFamily="50" charset="-128"/>
                <a:ea typeface="Meiryo UI" panose="020B0604030504040204" pitchFamily="50" charset="-128"/>
              </a:rPr>
              <a:t>　答：　</a:t>
            </a:r>
            <a:r>
              <a:rPr lang="ja-JP" altLang="en-US" sz="1000" dirty="0">
                <a:solidFill>
                  <a:schemeClr val="tx1"/>
                </a:solidFill>
                <a:latin typeface="Meiryo UI" panose="020B0604030504040204" pitchFamily="50" charset="-128"/>
                <a:ea typeface="Meiryo UI" panose="020B0604030504040204" pitchFamily="50" charset="-128"/>
              </a:rPr>
              <a:t>「営業利益＋減価償却費＞０」の場合は算出された数値が１５以内であればゼロやマイ</a:t>
            </a:r>
            <a:endParaRPr lang="en-US" altLang="ja-JP" sz="1000" dirty="0">
              <a:solidFill>
                <a:schemeClr val="tx1"/>
              </a:solidFill>
              <a:latin typeface="Meiryo UI" panose="020B0604030504040204" pitchFamily="50" charset="-128"/>
              <a:ea typeface="Meiryo UI" panose="020B0604030504040204" pitchFamily="50" charset="-128"/>
            </a:endParaRPr>
          </a:p>
          <a:p>
            <a:pPr algn="l">
              <a:lnSpc>
                <a:spcPct val="100000"/>
              </a:lnSpc>
              <a:spcAft>
                <a:spcPts val="0"/>
              </a:spcAft>
            </a:pPr>
            <a:r>
              <a:rPr lang="ja-JP" altLang="en-US" sz="1000" dirty="0">
                <a:solidFill>
                  <a:schemeClr val="tx1"/>
                </a:solidFill>
                <a:latin typeface="Meiryo UI" panose="020B0604030504040204" pitchFamily="50" charset="-128"/>
                <a:ea typeface="Meiryo UI" panose="020B0604030504040204" pitchFamily="50" charset="-128"/>
              </a:rPr>
              <a:t>　　　　ナスでも対象となる。一方、「営業利益＋減価償却費≦０」の場合は算出された数値にかか</a:t>
            </a:r>
            <a:endParaRPr lang="en-US" altLang="ja-JP" sz="1000" dirty="0">
              <a:solidFill>
                <a:schemeClr val="tx1"/>
              </a:solidFill>
              <a:latin typeface="Meiryo UI" panose="020B0604030504040204" pitchFamily="50" charset="-128"/>
              <a:ea typeface="Meiryo UI" panose="020B0604030504040204" pitchFamily="50" charset="-128"/>
            </a:endParaRPr>
          </a:p>
          <a:p>
            <a:pPr algn="l">
              <a:lnSpc>
                <a:spcPct val="100000"/>
              </a:lnSpc>
              <a:spcAft>
                <a:spcPts val="0"/>
              </a:spcAft>
            </a:pPr>
            <a:r>
              <a:rPr lang="ja-JP" altLang="en-US" sz="1000" dirty="0">
                <a:solidFill>
                  <a:schemeClr val="tx1"/>
                </a:solidFill>
                <a:latin typeface="Meiryo UI" panose="020B0604030504040204" pitchFamily="50" charset="-128"/>
                <a:ea typeface="Meiryo UI" panose="020B0604030504040204" pitchFamily="50" charset="-128"/>
              </a:rPr>
              <a:t>　　　　わらず対象とならない。 </a:t>
            </a:r>
            <a:endParaRPr lang="ja-JP" altLang="en-US" sz="1000" b="0" dirty="0">
              <a:solidFill>
                <a:schemeClr val="tx1"/>
              </a:solidFill>
              <a:latin typeface="Meiryo UI" panose="020B0604030504040204" pitchFamily="50" charset="-128"/>
              <a:ea typeface="Meiryo UI" panose="020B0604030504040204" pitchFamily="50" charset="-128"/>
            </a:endParaRPr>
          </a:p>
        </p:txBody>
      </p:sp>
      <p:sp>
        <p:nvSpPr>
          <p:cNvPr id="16" name="図形 1147">
            <a:extLst>
              <a:ext uri="{FF2B5EF4-FFF2-40B4-BE49-F238E27FC236}">
                <a16:creationId xmlns:a16="http://schemas.microsoft.com/office/drawing/2014/main" id="{C427EC12-043A-BA73-9A34-2E1E769D7A2C}"/>
              </a:ext>
            </a:extLst>
          </p:cNvPr>
          <p:cNvSpPr/>
          <p:nvPr/>
        </p:nvSpPr>
        <p:spPr>
          <a:xfrm>
            <a:off x="4693920" y="2463346"/>
            <a:ext cx="5120640" cy="1137654"/>
          </a:xfrm>
          <a:prstGeom prst="borderCallout1">
            <a:avLst>
              <a:gd name="adj1" fmla="val 50779"/>
              <a:gd name="adj2" fmla="val 87"/>
              <a:gd name="adj3" fmla="val 73297"/>
              <a:gd name="adj4" fmla="val -8140"/>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marL="468000" indent="-468000" algn="l">
              <a:lnSpc>
                <a:spcPct val="100000"/>
              </a:lnSpc>
              <a:spcBef>
                <a:spcPts val="0"/>
              </a:spcBef>
              <a:spcAft>
                <a:spcPts val="0"/>
              </a:spcAft>
            </a:pPr>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問２</a:t>
            </a:r>
            <a:r>
              <a:rPr lang="ja-JP" altLang="en-US" sz="1000" b="1">
                <a:solidFill>
                  <a:schemeClr val="tx1"/>
                </a:solidFill>
                <a:latin typeface="Meiryo UI" panose="020B0604030504040204" pitchFamily="50" charset="-128"/>
                <a:ea typeface="Meiryo UI" panose="020B0604030504040204" pitchFamily="50" charset="-128"/>
              </a:rPr>
              <a:t>－</a:t>
            </a:r>
            <a:r>
              <a:rPr lang="en-US" altLang="ja-JP" sz="1000" b="1" smtClean="0">
                <a:solidFill>
                  <a:schemeClr val="tx1"/>
                </a:solidFill>
                <a:latin typeface="Meiryo UI" panose="020B0604030504040204" pitchFamily="50" charset="-128"/>
                <a:ea typeface="Meiryo UI" panose="020B0604030504040204" pitchFamily="50" charset="-128"/>
              </a:rPr>
              <a:t>24】</a:t>
            </a:r>
            <a:r>
              <a:rPr lang="ja-JP" altLang="en-US" sz="1000" dirty="0">
                <a:solidFill>
                  <a:schemeClr val="tx1"/>
                </a:solidFill>
                <a:latin typeface="Meiryo UI" panose="020B0604030504040204" pitchFamily="50" charset="-128"/>
                <a:ea typeface="Meiryo UI" panose="020B0604030504040204" pitchFamily="50" charset="-128"/>
              </a:rPr>
              <a:t>「法人・個人の分離がなされていること」はどのように判断するのか。 </a:t>
            </a:r>
          </a:p>
          <a:p>
            <a:pPr algn="l">
              <a:spcAft>
                <a:spcPts val="0"/>
              </a:spcAft>
            </a:pPr>
            <a:r>
              <a:rPr lang="ja-JP" altLang="en-US" sz="1000" b="1" dirty="0">
                <a:solidFill>
                  <a:schemeClr val="tx1"/>
                </a:solidFill>
                <a:latin typeface="Meiryo UI" panose="020B0604030504040204" pitchFamily="50" charset="-128"/>
                <a:ea typeface="Meiryo UI" panose="020B0604030504040204" pitchFamily="50" charset="-128"/>
              </a:rPr>
              <a:t>　答：　</a:t>
            </a:r>
            <a:r>
              <a:rPr lang="ja-JP" altLang="en-US" sz="1000" dirty="0">
                <a:solidFill>
                  <a:schemeClr val="tx1"/>
                </a:solidFill>
                <a:latin typeface="Meiryo UI" panose="020B0604030504040204" pitchFamily="50" charset="-128"/>
                <a:ea typeface="Meiryo UI" panose="020B0604030504040204" pitchFamily="50" charset="-128"/>
              </a:rPr>
              <a:t>申込金融機関が判断及び確認し作成した財務要件等確認書により判断する。ただし、必</a:t>
            </a:r>
            <a:endParaRPr lang="en-US" altLang="ja-JP" sz="10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000" dirty="0">
                <a:solidFill>
                  <a:schemeClr val="tx1"/>
                </a:solidFill>
                <a:latin typeface="Meiryo UI" panose="020B0604030504040204" pitchFamily="50" charset="-128"/>
                <a:ea typeface="Meiryo UI" panose="020B0604030504040204" pitchFamily="50" charset="-128"/>
              </a:rPr>
              <a:t>　　　　要に応じて、申込金融機関に問い合わせすることは差し支えない。</a:t>
            </a:r>
          </a:p>
          <a:p>
            <a:pPr algn="l">
              <a:spcAft>
                <a:spcPts val="0"/>
              </a:spcAft>
            </a:pPr>
            <a:r>
              <a:rPr lang="ja-JP" altLang="en-US" sz="1000" dirty="0">
                <a:solidFill>
                  <a:schemeClr val="tx1"/>
                </a:solidFill>
                <a:latin typeface="Meiryo UI" panose="020B0604030504040204" pitchFamily="50" charset="-128"/>
                <a:ea typeface="Meiryo UI" panose="020B0604030504040204" pitchFamily="50" charset="-128"/>
              </a:rPr>
              <a:t>　　　　　なお、</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「経営者保証に関するガイドライン」Ｑ＆Ａ</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Ｑ４－１及びＱ４－２において、中</a:t>
            </a:r>
            <a:endParaRPr lang="en-US" altLang="ja-JP" sz="10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000" dirty="0">
                <a:solidFill>
                  <a:schemeClr val="tx1"/>
                </a:solidFill>
                <a:latin typeface="Meiryo UI" panose="020B0604030504040204" pitchFamily="50" charset="-128"/>
                <a:ea typeface="Meiryo UI" panose="020B0604030504040204" pitchFamily="50" charset="-128"/>
              </a:rPr>
              <a:t>　　　　小企業者等に求められる法人の資産・経理と経営者の資産・家計の適切な分離についての</a:t>
            </a:r>
            <a:endParaRPr lang="en-US" altLang="ja-JP" sz="10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000" dirty="0">
                <a:solidFill>
                  <a:schemeClr val="tx1"/>
                </a:solidFill>
                <a:latin typeface="Meiryo UI" panose="020B0604030504040204" pitchFamily="50" charset="-128"/>
                <a:ea typeface="Meiryo UI" panose="020B0604030504040204" pitchFamily="50" charset="-128"/>
              </a:rPr>
              <a:t>　　　　対応や法人と経営者の間の資金のやりとりにおける「社会通念上適切な範囲」に関する記載</a:t>
            </a:r>
            <a:endParaRPr lang="en-US" altLang="ja-JP" sz="10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000" dirty="0">
                <a:solidFill>
                  <a:schemeClr val="tx1"/>
                </a:solidFill>
                <a:latin typeface="Meiryo UI" panose="020B0604030504040204" pitchFamily="50" charset="-128"/>
                <a:ea typeface="Meiryo UI" panose="020B0604030504040204" pitchFamily="50" charset="-128"/>
              </a:rPr>
              <a:t>　　　　がなされているので参考とされたい。</a:t>
            </a:r>
          </a:p>
        </p:txBody>
      </p:sp>
      <p:sp>
        <p:nvSpPr>
          <p:cNvPr id="18" name="図形 1147">
            <a:extLst>
              <a:ext uri="{FF2B5EF4-FFF2-40B4-BE49-F238E27FC236}">
                <a16:creationId xmlns:a16="http://schemas.microsoft.com/office/drawing/2014/main" id="{5D207327-15D2-FCD2-C707-AB008D151F85}"/>
              </a:ext>
            </a:extLst>
          </p:cNvPr>
          <p:cNvSpPr/>
          <p:nvPr/>
        </p:nvSpPr>
        <p:spPr>
          <a:xfrm>
            <a:off x="4693920" y="6351756"/>
            <a:ext cx="5120640" cy="249777"/>
          </a:xfrm>
          <a:prstGeom prst="borderCallout1">
            <a:avLst>
              <a:gd name="adj1" fmla="val 54266"/>
              <a:gd name="adj2" fmla="val 87"/>
              <a:gd name="adj3" fmla="val 31235"/>
              <a:gd name="adj4" fmla="val -6439"/>
            </a:avLst>
          </a:prstGeom>
          <a:ln w="12700" cap="flat" cmpd="sng" algn="ctr">
            <a:solidFill>
              <a:schemeClr val="bg1">
                <a:lumMod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・「保証限度額等確認シート」に金額を入力することで自動で反映</a:t>
            </a:r>
            <a:r>
              <a:rPr lang="ja-JP" altLang="en-US" sz="1026" dirty="0">
                <a:solidFill>
                  <a:schemeClr val="tx1"/>
                </a:solidFill>
                <a:latin typeface="Meiryo UI"/>
                <a:ea typeface="Meiryo UI"/>
              </a:rPr>
              <a:t>される</a:t>
            </a:r>
          </a:p>
        </p:txBody>
      </p:sp>
    </p:spTree>
    <p:extLst>
      <p:ext uri="{BB962C8B-B14F-4D97-AF65-F5344CB8AC3E}">
        <p14:creationId xmlns:p14="http://schemas.microsoft.com/office/powerpoint/2010/main" val="22950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68436BA-E778-8926-DD40-BF5E08FA92D5}"/>
              </a:ext>
            </a:extLst>
          </p:cNvPr>
          <p:cNvPicPr>
            <a:picLocks noChangeAspect="1"/>
          </p:cNvPicPr>
          <p:nvPr/>
        </p:nvPicPr>
        <p:blipFill>
          <a:blip r:embed="rId2"/>
          <a:stretch>
            <a:fillRect/>
          </a:stretch>
        </p:blipFill>
        <p:spPr>
          <a:xfrm>
            <a:off x="269970" y="411047"/>
            <a:ext cx="4328160" cy="6372931"/>
          </a:xfrm>
          <a:prstGeom prst="rect">
            <a:avLst/>
          </a:prstGeom>
          <a:ln>
            <a:solidFill>
              <a:schemeClr val="tx1"/>
            </a:solidFill>
          </a:ln>
        </p:spPr>
      </p:pic>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４．財務要件等確認書等</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様式</a:t>
            </a:r>
            <a:r>
              <a:rPr kumimoji="1" lang="ja-JP" altLang="en-US" sz="1800" b="1" dirty="0">
                <a:solidFill>
                  <a:schemeClr val="bg1"/>
                </a:solidFill>
                <a:latin typeface="Meiryo UI" panose="020B0604030504040204" pitchFamily="50" charset="-128"/>
                <a:ea typeface="Meiryo UI" panose="020B0604030504040204" pitchFamily="50" charset="-128"/>
              </a:rPr>
              <a:t>について</a:t>
            </a:r>
            <a:r>
              <a:rPr kumimoji="1" lang="ja-JP" altLang="en-US" sz="2000" b="1" dirty="0">
                <a:solidFill>
                  <a:schemeClr val="bg1"/>
                </a:solidFill>
                <a:latin typeface="Meiryo UI" panose="020B0604030504040204" pitchFamily="50" charset="-128"/>
                <a:ea typeface="Meiryo UI" panose="020B0604030504040204" pitchFamily="50" charset="-128"/>
              </a:rPr>
              <a:t>（保証限度額等確認シート）</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13</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E544F85-FD19-A9C2-C70C-FDA53D0D99FF}"/>
              </a:ext>
            </a:extLst>
          </p:cNvPr>
          <p:cNvSpPr/>
          <p:nvPr/>
        </p:nvSpPr>
        <p:spPr>
          <a:xfrm>
            <a:off x="1571906" y="522514"/>
            <a:ext cx="1702516" cy="1915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5" name="図形 1147">
            <a:extLst>
              <a:ext uri="{FF2B5EF4-FFF2-40B4-BE49-F238E27FC236}">
                <a16:creationId xmlns:a16="http://schemas.microsoft.com/office/drawing/2014/main" id="{995C7102-CB11-311D-EDC9-D81B30D3534D}"/>
              </a:ext>
            </a:extLst>
          </p:cNvPr>
          <p:cNvSpPr/>
          <p:nvPr/>
        </p:nvSpPr>
        <p:spPr>
          <a:xfrm>
            <a:off x="4693920" y="428467"/>
            <a:ext cx="5120640" cy="424729"/>
          </a:xfrm>
          <a:prstGeom prst="borderCallout1">
            <a:avLst>
              <a:gd name="adj1" fmla="val 50779"/>
              <a:gd name="adj2" fmla="val 257"/>
              <a:gd name="adj3" fmla="val 52837"/>
              <a:gd name="adj4" fmla="val -26507"/>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保証協会への提出は不要</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（ただし、申込内容等について保証協会が確認を依頼する場合は提出）</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F6FDA34-7874-B551-31DE-A9711F1DAB99}"/>
              </a:ext>
            </a:extLst>
          </p:cNvPr>
          <p:cNvSpPr/>
          <p:nvPr/>
        </p:nvSpPr>
        <p:spPr>
          <a:xfrm>
            <a:off x="444146" y="2140121"/>
            <a:ext cx="3809987" cy="19724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7" name="正方形/長方形 6">
            <a:extLst>
              <a:ext uri="{FF2B5EF4-FFF2-40B4-BE49-F238E27FC236}">
                <a16:creationId xmlns:a16="http://schemas.microsoft.com/office/drawing/2014/main" id="{2767188A-5EB2-F60D-0854-9B5394E5C0CE}"/>
              </a:ext>
            </a:extLst>
          </p:cNvPr>
          <p:cNvSpPr/>
          <p:nvPr/>
        </p:nvSpPr>
        <p:spPr>
          <a:xfrm>
            <a:off x="457204" y="5973611"/>
            <a:ext cx="3940625" cy="5529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8" name="図形 1147">
            <a:extLst>
              <a:ext uri="{FF2B5EF4-FFF2-40B4-BE49-F238E27FC236}">
                <a16:creationId xmlns:a16="http://schemas.microsoft.com/office/drawing/2014/main" id="{3A32E035-95AE-17C3-0DFC-EFB670777772}"/>
              </a:ext>
            </a:extLst>
          </p:cNvPr>
          <p:cNvSpPr/>
          <p:nvPr/>
        </p:nvSpPr>
        <p:spPr>
          <a:xfrm>
            <a:off x="4693920" y="959930"/>
            <a:ext cx="5120640" cy="1558834"/>
          </a:xfrm>
          <a:prstGeom prst="borderCallout1">
            <a:avLst>
              <a:gd name="adj1" fmla="val 50779"/>
              <a:gd name="adj2" fmla="val -423"/>
              <a:gd name="adj3" fmla="val 85355"/>
              <a:gd name="adj4" fmla="val -5930"/>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本件実行前</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の「経保あり」、「経保なし」、「本制度の残高」</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本制度取組</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の「本制度（プロパー借換）」、「金融機関の責務（今回解除するプロパー</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または今回実行するプロパー）のどちらかまたは両方」</a:t>
            </a:r>
            <a:r>
              <a:rPr lang="ja-JP" altLang="en-US" sz="1050" dirty="0">
                <a:latin typeface="Meiryo UI" panose="020B0604030504040204" pitchFamily="50" charset="-128"/>
                <a:ea typeface="Meiryo UI" panose="020B0604030504040204" pitchFamily="50" charset="-128"/>
              </a:rPr>
              <a:t>を入力することで</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本件実行後</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の金額を自動で算出。</a:t>
            </a:r>
            <a:endParaRPr lang="en-US" altLang="ja-JP" sz="1050" dirty="0">
              <a:latin typeface="Meiryo UI" panose="020B0604030504040204" pitchFamily="50" charset="-128"/>
              <a:ea typeface="Meiryo UI" panose="020B0604030504040204" pitchFamily="50" charset="-128"/>
            </a:endParaRPr>
          </a:p>
          <a:p>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計算式</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保証限度額（経営者保証を提供していないプロパー融資）</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＝既往の経営者保証を提供していないプロパー融資（Ａ）＋金融機関の責務（今回実行する経営者保証を提供しないプロパー融資＋今回経営者保証を解除するプロパー融資）（Ｂ）≧本制度保証額</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（Ｃ）</a:t>
            </a:r>
          </a:p>
        </p:txBody>
      </p:sp>
      <p:sp>
        <p:nvSpPr>
          <p:cNvPr id="9" name="図形 1147">
            <a:extLst>
              <a:ext uri="{FF2B5EF4-FFF2-40B4-BE49-F238E27FC236}">
                <a16:creationId xmlns:a16="http://schemas.microsoft.com/office/drawing/2014/main" id="{92E28247-B685-752E-4F87-2382BA933702}"/>
              </a:ext>
            </a:extLst>
          </p:cNvPr>
          <p:cNvSpPr/>
          <p:nvPr/>
        </p:nvSpPr>
        <p:spPr>
          <a:xfrm>
            <a:off x="4693920" y="3572445"/>
            <a:ext cx="5120640" cy="2159756"/>
          </a:xfrm>
          <a:prstGeom prst="borderCallout1">
            <a:avLst>
              <a:gd name="adj1" fmla="val 81061"/>
              <a:gd name="adj2" fmla="val -83"/>
              <a:gd name="adj3" fmla="val 108005"/>
              <a:gd name="adj4" fmla="val -6780"/>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・「保全額」を記入することで「金融機関の責務」を満たしているか判定。</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「保全額」以外</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の項目は「１．保証限度額の確認」に記入した内容が反映される）</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計算式</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今回実行または解除する経営者保証を提供していないプロパー融資</a:t>
            </a:r>
            <a:r>
              <a:rPr lang="ja-JP"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（Ａ） </a:t>
            </a:r>
            <a:r>
              <a:rPr lang="ja-JP" altLang="ja-JP" sz="105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05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（保全額</a:t>
            </a:r>
            <a:r>
              <a:rPr lang="ja-JP"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（Ｂ）</a:t>
            </a:r>
            <a:r>
              <a:rPr lang="ja-JP" altLang="ja-JP" sz="105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－既往の経営者保証を提供していない金額</a:t>
            </a:r>
            <a:r>
              <a:rPr lang="ja-JP"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（Ｃ）</a:t>
            </a:r>
            <a:r>
              <a:rPr lang="ja-JP" altLang="ja-JP" sz="105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）＞０</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050" b="1" dirty="0">
                <a:latin typeface="Meiryo UI" panose="020B0604030504040204" pitchFamily="50" charset="-128"/>
                <a:ea typeface="Meiryo UI" panose="020B0604030504040204" pitchFamily="50" charset="-128"/>
              </a:rPr>
              <a:t>【</a:t>
            </a:r>
            <a:r>
              <a:rPr lang="ja-JP" altLang="ja-JP" sz="1050" b="1" dirty="0">
                <a:effectLst/>
                <a:latin typeface="Meiryo UI" panose="020B0604030504040204" pitchFamily="50" charset="-128"/>
                <a:ea typeface="Meiryo UI" panose="020B0604030504040204" pitchFamily="50" charset="-128"/>
                <a:cs typeface="Times New Roman" panose="02020603050405020304" pitchFamily="18" charset="0"/>
              </a:rPr>
              <a:t>問４－</a:t>
            </a:r>
            <a:r>
              <a:rPr lang="ja-JP" altLang="en-US" sz="1050" b="1" dirty="0">
                <a:effectLst/>
                <a:latin typeface="Meiryo UI" panose="020B0604030504040204" pitchFamily="50" charset="-128"/>
                <a:ea typeface="Meiryo UI" panose="020B0604030504040204" pitchFamily="50" charset="-128"/>
                <a:cs typeface="Times New Roman" panose="02020603050405020304" pitchFamily="18" charset="0"/>
              </a:rPr>
              <a:t>８</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　</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保全額について、保全として扱うのは不動産担保のみか</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b="1" dirty="0">
                <a:solidFill>
                  <a:schemeClr val="tx1"/>
                </a:solidFill>
                <a:latin typeface="Meiryo UI" panose="020B0604030504040204" pitchFamily="50" charset="-128"/>
                <a:ea typeface="Meiryo UI" panose="020B0604030504040204" pitchFamily="50" charset="-128"/>
              </a:rPr>
              <a:t>　答：　</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不動産担保に限らず、預金担保や流動資産担保、有価証券担保、保証会社等に</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ついても保全として扱う。また、手形割引や電子記録債権割引など申込金融機関の基</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準により、取引額に対してその一部（または全部）に保全が図られているとみなすものに</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ついても保全として扱う。なお、保全額については、原則として申込金融機関の定めによ</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る担保評価で差し支えない。</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図形 1147">
            <a:extLst>
              <a:ext uri="{FF2B5EF4-FFF2-40B4-BE49-F238E27FC236}">
                <a16:creationId xmlns:a16="http://schemas.microsoft.com/office/drawing/2014/main" id="{9EF52AB7-998B-0595-A778-1D4ED85130E0}"/>
              </a:ext>
            </a:extLst>
          </p:cNvPr>
          <p:cNvSpPr/>
          <p:nvPr/>
        </p:nvSpPr>
        <p:spPr>
          <a:xfrm>
            <a:off x="4693920" y="2623241"/>
            <a:ext cx="5120640" cy="844727"/>
          </a:xfrm>
          <a:prstGeom prst="borderCallout1">
            <a:avLst>
              <a:gd name="adj1" fmla="val 50779"/>
              <a:gd name="adj2" fmla="val -423"/>
              <a:gd name="adj3" fmla="val 142081"/>
              <a:gd name="adj4" fmla="val -11711"/>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・本制度実行額（本制度の既保証分を含む）が経保なしプロパー融資の残高の</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範囲内の場合、「保証限度額」の判定が「</a:t>
            </a:r>
            <a:r>
              <a:rPr lang="ja-JP" altLang="en-US" sz="1050" kern="100" dirty="0">
                <a:effectLst/>
                <a:highlight>
                  <a:srgbClr val="9FE6FF"/>
                </a:highlight>
                <a:latin typeface="Meiryo UI" panose="020B0604030504040204" pitchFamily="50" charset="-128"/>
                <a:ea typeface="Meiryo UI" panose="020B0604030504040204" pitchFamily="50" charset="-128"/>
                <a:cs typeface="Times New Roman" panose="02020603050405020304" pitchFamily="18" charset="0"/>
              </a:rPr>
              <a:t>対象</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」と表示</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される。</a:t>
            </a:r>
            <a:endPar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本制度実行額（本制度の既保証分を含む）が経保なしプロパー融資の残高を</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超える場合</a:t>
            </a:r>
            <a:r>
              <a:rPr lang="ja-JP" altLang="en-US" sz="1050" dirty="0">
                <a:latin typeface="Meiryo UI" panose="020B0604030504040204" pitchFamily="50" charset="-128"/>
                <a:ea typeface="Meiryo UI" panose="020B0604030504040204" pitchFamily="50" charset="-128"/>
              </a:rPr>
              <a:t>、「保証限度額」の判定が「</a:t>
            </a:r>
            <a:r>
              <a:rPr lang="ja-JP" altLang="en-US" sz="1050" dirty="0">
                <a:highlight>
                  <a:srgbClr val="F8D7CD"/>
                </a:highlight>
                <a:latin typeface="Meiryo UI" panose="020B0604030504040204" pitchFamily="50" charset="-128"/>
                <a:ea typeface="Meiryo UI" panose="020B0604030504040204" pitchFamily="50" charset="-128"/>
              </a:rPr>
              <a:t>対象外</a:t>
            </a:r>
            <a:r>
              <a:rPr lang="ja-JP" altLang="en-US" sz="1050" dirty="0">
                <a:latin typeface="Meiryo UI" panose="020B0604030504040204" pitchFamily="50" charset="-128"/>
                <a:ea typeface="Meiryo UI" panose="020B0604030504040204" pitchFamily="50" charset="-128"/>
              </a:rPr>
              <a:t>」と表</a:t>
            </a:r>
            <a:r>
              <a:rPr lang="ja-JP" altLang="en-US" sz="1050" dirty="0">
                <a:solidFill>
                  <a:schemeClr val="tx1"/>
                </a:solidFill>
                <a:latin typeface="Meiryo UI" panose="020B0604030504040204" pitchFamily="50" charset="-128"/>
                <a:ea typeface="Meiryo UI" panose="020B0604030504040204" pitchFamily="50" charset="-128"/>
              </a:rPr>
              <a:t>示される。</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1" name="図形 1147">
            <a:extLst>
              <a:ext uri="{FF2B5EF4-FFF2-40B4-BE49-F238E27FC236}">
                <a16:creationId xmlns:a16="http://schemas.microsoft.com/office/drawing/2014/main" id="{D20758AF-FF84-571B-A032-B98BF56D1D3E}"/>
              </a:ext>
            </a:extLst>
          </p:cNvPr>
          <p:cNvSpPr/>
          <p:nvPr/>
        </p:nvSpPr>
        <p:spPr>
          <a:xfrm>
            <a:off x="4693920" y="5798227"/>
            <a:ext cx="5120640" cy="816671"/>
          </a:xfrm>
          <a:prstGeom prst="borderCallout1">
            <a:avLst>
              <a:gd name="adj1" fmla="val 50779"/>
              <a:gd name="adj2" fmla="val -423"/>
              <a:gd name="adj3" fmla="val 62032"/>
              <a:gd name="adj4" fmla="val -7630"/>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・金融機関の責務における保全がないことの確認として、</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72000"/>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今回実行または解除する経営者保証を提供していないプロパー融資</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－（保全額－経営者保証を提供していないプロパー融資残高）の計算結果が０を上回ると 「</a:t>
            </a:r>
            <a:r>
              <a:rPr lang="ja-JP" altLang="en-US" sz="1050" kern="100" dirty="0">
                <a:effectLst/>
                <a:highlight>
                  <a:srgbClr val="9FE6FF"/>
                </a:highlight>
                <a:latin typeface="Meiryo UI" panose="020B0604030504040204" pitchFamily="50" charset="-128"/>
                <a:ea typeface="Meiryo UI" panose="020B0604030504040204" pitchFamily="50" charset="-128"/>
                <a:cs typeface="Times New Roman" panose="02020603050405020304" pitchFamily="18" charset="0"/>
              </a:rPr>
              <a:t>適</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」と表示</a:t>
            </a: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される。</a:t>
            </a:r>
            <a:r>
              <a:rPr lang="ja-JP" altLang="en-US" sz="1050" dirty="0">
                <a:latin typeface="Meiryo UI" panose="020B0604030504040204" pitchFamily="50" charset="-128"/>
                <a:ea typeface="Meiryo UI" panose="020B0604030504040204" pitchFamily="50" charset="-128"/>
              </a:rPr>
              <a:t>計算結果が０を</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下回ると</a:t>
            </a:r>
            <a:r>
              <a:rPr lang="ja-JP" altLang="en-US" sz="1050" dirty="0">
                <a:latin typeface="Meiryo UI" panose="020B0604030504040204" pitchFamily="50" charset="-128"/>
                <a:ea typeface="Meiryo UI" panose="020B0604030504040204" pitchFamily="50" charset="-128"/>
              </a:rPr>
              <a:t>「</a:t>
            </a:r>
            <a:r>
              <a:rPr lang="ja-JP" altLang="en-US" sz="1050" dirty="0">
                <a:highlight>
                  <a:srgbClr val="F8D7CD"/>
                </a:highlight>
                <a:latin typeface="Meiryo UI" panose="020B0604030504040204" pitchFamily="50" charset="-128"/>
                <a:ea typeface="Meiryo UI" panose="020B0604030504040204" pitchFamily="50" charset="-128"/>
              </a:rPr>
              <a:t>不適</a:t>
            </a:r>
            <a:r>
              <a:rPr lang="ja-JP" altLang="en-US" sz="1050" dirty="0">
                <a:latin typeface="Meiryo UI" panose="020B0604030504040204" pitchFamily="50" charset="-128"/>
                <a:ea typeface="Meiryo UI" panose="020B0604030504040204" pitchFamily="50" charset="-128"/>
              </a:rPr>
              <a:t>」と表示</a:t>
            </a:r>
            <a:r>
              <a:rPr lang="ja-JP" altLang="en-US" sz="1050" dirty="0">
                <a:solidFill>
                  <a:schemeClr val="tx1"/>
                </a:solidFill>
                <a:latin typeface="Meiryo UI" panose="020B0604030504040204" pitchFamily="50" charset="-128"/>
                <a:ea typeface="Meiryo UI" panose="020B0604030504040204" pitchFamily="50" charset="-128"/>
              </a:rPr>
              <a:t>される。</a:t>
            </a:r>
            <a:endParaRPr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099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E113653-6F30-D76D-297C-A78CD293C130}"/>
              </a:ext>
            </a:extLst>
          </p:cNvPr>
          <p:cNvPicPr>
            <a:picLocks noChangeAspect="1"/>
          </p:cNvPicPr>
          <p:nvPr/>
        </p:nvPicPr>
        <p:blipFill>
          <a:blip r:embed="rId2"/>
          <a:stretch>
            <a:fillRect/>
          </a:stretch>
        </p:blipFill>
        <p:spPr>
          <a:xfrm rot="16200000">
            <a:off x="-664981" y="1411749"/>
            <a:ext cx="6295501" cy="4465583"/>
          </a:xfrm>
          <a:prstGeom prst="rect">
            <a:avLst/>
          </a:prstGeom>
          <a:ln>
            <a:solidFill>
              <a:schemeClr val="tx1"/>
            </a:solidFill>
          </a:ln>
        </p:spPr>
      </p:pic>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４．財務要件等確認書等</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様式</a:t>
            </a:r>
            <a:r>
              <a:rPr kumimoji="1" lang="ja-JP" altLang="en-US" sz="1800" b="1" dirty="0">
                <a:solidFill>
                  <a:schemeClr val="bg1"/>
                </a:solidFill>
                <a:latin typeface="Meiryo UI" panose="020B0604030504040204" pitchFamily="50" charset="-128"/>
                <a:ea typeface="Meiryo UI" panose="020B0604030504040204" pitchFamily="50" charset="-128"/>
              </a:rPr>
              <a:t>について</a:t>
            </a:r>
            <a:r>
              <a:rPr kumimoji="1" lang="ja-JP" altLang="en-US" sz="2000" b="1" dirty="0">
                <a:solidFill>
                  <a:schemeClr val="bg1"/>
                </a:solidFill>
                <a:latin typeface="Meiryo UI" panose="020B0604030504040204" pitchFamily="50" charset="-128"/>
                <a:ea typeface="Meiryo UI" panose="020B0604030504040204" pitchFamily="50" charset="-128"/>
              </a:rPr>
              <a:t>（借換債務等確認書）</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14</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E69B13B-415F-7F95-6535-005DAB28B1F9}"/>
              </a:ext>
            </a:extLst>
          </p:cNvPr>
          <p:cNvSpPr/>
          <p:nvPr/>
        </p:nvSpPr>
        <p:spPr>
          <a:xfrm>
            <a:off x="461557" y="4876800"/>
            <a:ext cx="4206236" cy="4414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7" name="図形 1147">
            <a:extLst>
              <a:ext uri="{FF2B5EF4-FFF2-40B4-BE49-F238E27FC236}">
                <a16:creationId xmlns:a16="http://schemas.microsoft.com/office/drawing/2014/main" id="{17279465-7FE9-5109-F9F3-EDFEC365AF4E}"/>
              </a:ext>
            </a:extLst>
          </p:cNvPr>
          <p:cNvSpPr/>
          <p:nvPr/>
        </p:nvSpPr>
        <p:spPr>
          <a:xfrm>
            <a:off x="5207858" y="608445"/>
            <a:ext cx="4187298" cy="265742"/>
          </a:xfrm>
          <a:prstGeom prst="borderCallout1">
            <a:avLst>
              <a:gd name="adj1" fmla="val 50779"/>
              <a:gd name="adj2" fmla="val -423"/>
              <a:gd name="adj3" fmla="val 55641"/>
              <a:gd name="adj4" fmla="val -14522"/>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・本様式作成日付を記入する。</a:t>
            </a:r>
          </a:p>
        </p:txBody>
      </p:sp>
      <p:sp>
        <p:nvSpPr>
          <p:cNvPr id="22" name="図形 1148">
            <a:extLst>
              <a:ext uri="{FF2B5EF4-FFF2-40B4-BE49-F238E27FC236}">
                <a16:creationId xmlns:a16="http://schemas.microsoft.com/office/drawing/2014/main" id="{1B854165-15CB-9A97-7E2B-E4A0D7299591}"/>
              </a:ext>
            </a:extLst>
          </p:cNvPr>
          <p:cNvSpPr/>
          <p:nvPr/>
        </p:nvSpPr>
        <p:spPr>
          <a:xfrm>
            <a:off x="5207858" y="1301745"/>
            <a:ext cx="4187298" cy="392569"/>
          </a:xfrm>
          <a:prstGeom prst="borderCallout1">
            <a:avLst>
              <a:gd name="adj1" fmla="val 59185"/>
              <a:gd name="adj2" fmla="val 36"/>
              <a:gd name="adj3" fmla="val 58194"/>
              <a:gd name="adj4" fmla="val -32276"/>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・自署・印字・ゴム印いずれも可。押印は不要。</a:t>
            </a:r>
          </a:p>
        </p:txBody>
      </p:sp>
      <p:sp>
        <p:nvSpPr>
          <p:cNvPr id="23" name="正方形/長方形 22">
            <a:extLst>
              <a:ext uri="{FF2B5EF4-FFF2-40B4-BE49-F238E27FC236}">
                <a16:creationId xmlns:a16="http://schemas.microsoft.com/office/drawing/2014/main" id="{2878CB59-6E20-E0F5-D3E7-3B728518109B}"/>
              </a:ext>
            </a:extLst>
          </p:cNvPr>
          <p:cNvSpPr/>
          <p:nvPr/>
        </p:nvSpPr>
        <p:spPr>
          <a:xfrm>
            <a:off x="480490" y="1929494"/>
            <a:ext cx="4187304" cy="8920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4" name="図形 1239">
            <a:extLst>
              <a:ext uri="{FF2B5EF4-FFF2-40B4-BE49-F238E27FC236}">
                <a16:creationId xmlns:a16="http://schemas.microsoft.com/office/drawing/2014/main" id="{EE16BF26-E442-30CA-5CBC-CE48FFD4068A}"/>
              </a:ext>
            </a:extLst>
          </p:cNvPr>
          <p:cNvSpPr/>
          <p:nvPr/>
        </p:nvSpPr>
        <p:spPr>
          <a:xfrm>
            <a:off x="5207858" y="1868531"/>
            <a:ext cx="4187298" cy="554215"/>
          </a:xfrm>
          <a:prstGeom prst="borderCallout1">
            <a:avLst>
              <a:gd name="adj1" fmla="val 31092"/>
              <a:gd name="adj2" fmla="val 357"/>
              <a:gd name="adj3" fmla="val 32997"/>
              <a:gd name="adj4" fmla="val -14847"/>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・経済産業省に情報提出するため、保証申込時に、申込金融機関が申込人</a:t>
            </a:r>
          </a:p>
          <a:p>
            <a:pPr algn="l">
              <a:defRPr lang="ja-JP" altLang="en-US"/>
            </a:pPr>
            <a:r>
              <a:rPr lang="ja-JP" altLang="en-US" sz="1026" dirty="0">
                <a:latin typeface="Meiryo UI"/>
                <a:ea typeface="Meiryo UI"/>
              </a:rPr>
              <a:t>　に対し、情報提供について十分に説明を行い、同意を得る。</a:t>
            </a:r>
          </a:p>
        </p:txBody>
      </p:sp>
      <p:sp>
        <p:nvSpPr>
          <p:cNvPr id="25" name="図形 1240">
            <a:extLst>
              <a:ext uri="{FF2B5EF4-FFF2-40B4-BE49-F238E27FC236}">
                <a16:creationId xmlns:a16="http://schemas.microsoft.com/office/drawing/2014/main" id="{AF78F841-D60D-C392-7CF0-9934C824FA2B}"/>
              </a:ext>
            </a:extLst>
          </p:cNvPr>
          <p:cNvSpPr/>
          <p:nvPr/>
        </p:nvSpPr>
        <p:spPr>
          <a:xfrm>
            <a:off x="5207858" y="5108075"/>
            <a:ext cx="4187298" cy="546780"/>
          </a:xfrm>
          <a:prstGeom prst="borderCallout1">
            <a:avLst>
              <a:gd name="adj1" fmla="val 75776"/>
              <a:gd name="adj2" fmla="val -40"/>
              <a:gd name="adj3" fmla="val 18544"/>
              <a:gd name="adj4" fmla="val -15271"/>
            </a:avLst>
          </a:prstGeom>
          <a:ln w="6350" cap="flat" cmpd="sng" algn="ctr">
            <a:solidFill>
              <a:schemeClr val="tx1">
                <a:lumMod val="50000"/>
                <a:lumOff val="50000"/>
              </a:schemeClr>
            </a:solidFill>
            <a:prstDash val="solid"/>
            <a:tailEnd type="triangle"/>
          </a:ln>
        </p:spPr>
        <p:style>
          <a:lnRef idx="2">
            <a:schemeClr val="dk1"/>
          </a:lnRef>
          <a:fillRef idx="1">
            <a:schemeClr val="lt1"/>
          </a:fillRef>
          <a:effectRef idx="0">
            <a:schemeClr val="dk1"/>
          </a:effectRef>
          <a:fontRef idx="minor">
            <a:schemeClr val="dk1"/>
          </a:fontRef>
        </p:style>
        <p:txBody>
          <a:bodyPr anchor="ctr"/>
          <a:lstStyle/>
          <a:p>
            <a:pPr algn="l">
              <a:defRPr lang="ja-JP" altLang="en-US"/>
            </a:pPr>
            <a:r>
              <a:rPr lang="ja-JP" altLang="en-US" sz="1026" dirty="0">
                <a:latin typeface="Meiryo UI"/>
                <a:ea typeface="Meiryo UI"/>
              </a:rPr>
              <a:t>・申込金融機関は、</a:t>
            </a:r>
            <a:r>
              <a:rPr lang="en-US" altLang="ja-JP" sz="1026" dirty="0">
                <a:latin typeface="Meiryo UI"/>
                <a:ea typeface="Meiryo UI"/>
              </a:rPr>
              <a:t>【</a:t>
            </a:r>
            <a:r>
              <a:rPr lang="ja-JP" altLang="en-US" sz="1026" dirty="0">
                <a:latin typeface="Meiryo UI"/>
                <a:ea typeface="Meiryo UI"/>
              </a:rPr>
              <a:t>確認状況記載欄</a:t>
            </a:r>
            <a:r>
              <a:rPr lang="en-US" altLang="ja-JP" sz="1026" dirty="0">
                <a:latin typeface="Meiryo UI"/>
                <a:ea typeface="Meiryo UI"/>
              </a:rPr>
              <a:t>】</a:t>
            </a:r>
            <a:r>
              <a:rPr lang="ja-JP" altLang="en-US" sz="1026" dirty="0">
                <a:latin typeface="Meiryo UI"/>
                <a:ea typeface="Meiryo UI"/>
              </a:rPr>
              <a:t>に申込人から情報提供の同意を得た</a:t>
            </a:r>
          </a:p>
          <a:p>
            <a:pPr algn="l">
              <a:defRPr lang="ja-JP" altLang="en-US"/>
            </a:pPr>
            <a:r>
              <a:rPr lang="ja-JP" altLang="en-US" sz="1026" dirty="0">
                <a:latin typeface="Meiryo UI"/>
                <a:ea typeface="Meiryo UI"/>
              </a:rPr>
              <a:t>　ことを記載する。</a:t>
            </a:r>
          </a:p>
        </p:txBody>
      </p:sp>
    </p:spTree>
    <p:extLst>
      <p:ext uri="{BB962C8B-B14F-4D97-AF65-F5344CB8AC3E}">
        <p14:creationId xmlns:p14="http://schemas.microsoft.com/office/powerpoint/2010/main" val="242741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275072F-30BD-420A-61E9-4D3B8B2FE852}"/>
              </a:ext>
            </a:extLst>
          </p:cNvPr>
          <p:cNvSpPr txBox="1">
            <a:spLocks/>
          </p:cNvSpPr>
          <p:nvPr/>
        </p:nvSpPr>
        <p:spPr>
          <a:xfrm>
            <a:off x="0" y="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　　　目次</a:t>
            </a:r>
          </a:p>
        </p:txBody>
      </p:sp>
      <p:sp>
        <p:nvSpPr>
          <p:cNvPr id="6" name="正方形/長方形 5">
            <a:extLst>
              <a:ext uri="{FF2B5EF4-FFF2-40B4-BE49-F238E27FC236}">
                <a16:creationId xmlns:a16="http://schemas.microsoft.com/office/drawing/2014/main" id="{6F841A44-B4D6-2570-BB39-C4E23EC1B61A}"/>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1</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CBB35CE5-C5BF-F423-34FC-C6BE3812263E}"/>
              </a:ext>
            </a:extLst>
          </p:cNvPr>
          <p:cNvSpPr txBox="1">
            <a:spLocks/>
          </p:cNvSpPr>
          <p:nvPr/>
        </p:nvSpPr>
        <p:spPr>
          <a:xfrm>
            <a:off x="672737" y="866504"/>
            <a:ext cx="8453846" cy="1746068"/>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300000"/>
              </a:lnSpc>
            </a:pPr>
            <a:r>
              <a:rPr lang="ja-JP" altLang="en-US" sz="2000" b="1" dirty="0">
                <a:solidFill>
                  <a:schemeClr val="accent1"/>
                </a:solidFill>
                <a:latin typeface="Meiryo UI" panose="020B0604030504040204" pitchFamily="50" charset="-128"/>
                <a:ea typeface="Meiryo UI" panose="020B0604030504040204" pitchFamily="50" charset="-128"/>
              </a:rPr>
              <a:t>１．</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概要～創設経緯～ ・・・・・・・・・・・・・・・・・・・・・・・・・・・・・・・・・・・・</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P2</a:t>
            </a:r>
          </a:p>
          <a:p>
            <a:pPr>
              <a:lnSpc>
                <a:spcPct val="300000"/>
              </a:lnSpc>
            </a:pPr>
            <a:r>
              <a:rPr lang="ja-JP" altLang="en-US" sz="2000" b="1" dirty="0">
                <a:solidFill>
                  <a:schemeClr val="accent1"/>
                </a:solidFill>
                <a:latin typeface="Meiryo UI" panose="020B0604030504040204" pitchFamily="50" charset="-128"/>
                <a:ea typeface="Meiryo UI" panose="020B0604030504040204" pitchFamily="50" charset="-128"/>
              </a:rPr>
              <a:t>２．</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プロパー融資借換特別保証制度　制度概要　</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P3</a:t>
            </a:r>
          </a:p>
          <a:p>
            <a:pPr>
              <a:lnSpc>
                <a:spcPct val="300000"/>
              </a:lnSpc>
            </a:pPr>
            <a:r>
              <a:rPr lang="ja-JP" altLang="en-US" sz="2000" b="1" dirty="0">
                <a:solidFill>
                  <a:schemeClr val="accent1"/>
                </a:solidFill>
                <a:latin typeface="Meiryo UI" panose="020B0604030504040204" pitchFamily="50" charset="-128"/>
                <a:ea typeface="Meiryo UI" panose="020B0604030504040204" pitchFamily="50" charset="-128"/>
              </a:rPr>
              <a:t>３．</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保証限度額</a:t>
            </a:r>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および</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金融機関</a:t>
            </a:r>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の</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責務</a:t>
            </a:r>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の</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考え方 ・・・・</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P5</a:t>
            </a:r>
          </a:p>
          <a:p>
            <a:pPr>
              <a:lnSpc>
                <a:spcPct val="300000"/>
              </a:lnSpc>
            </a:pPr>
            <a:r>
              <a:rPr kumimoji="1" lang="ja-JP" altLang="en-US" sz="2000" b="1" dirty="0">
                <a:solidFill>
                  <a:schemeClr val="accent1"/>
                </a:solidFill>
                <a:latin typeface="Meiryo UI" panose="020B0604030504040204" pitchFamily="50" charset="-128"/>
                <a:ea typeface="Meiryo UI" panose="020B0604030504040204" pitchFamily="50" charset="-128"/>
              </a:rPr>
              <a:t>４．</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財務要件等確認書等</a:t>
            </a:r>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の</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様式</a:t>
            </a:r>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に</a:t>
            </a:r>
            <a:r>
              <a:rPr kumimoji="1" lang="ja-JP" altLang="en-US" sz="1800" b="1">
                <a:solidFill>
                  <a:schemeClr val="tx1">
                    <a:lumMod val="75000"/>
                    <a:lumOff val="25000"/>
                  </a:schemeClr>
                </a:solidFill>
                <a:latin typeface="Meiryo UI" panose="020B0604030504040204" pitchFamily="50" charset="-128"/>
                <a:ea typeface="Meiryo UI" panose="020B0604030504040204" pitchFamily="50" charset="-128"/>
              </a:rPr>
              <a:t>ついて</a:t>
            </a:r>
            <a:r>
              <a:rPr lang="ja-JP" altLang="en-US" sz="1800" b="1">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000" b="1">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2000" b="1">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P11</a:t>
            </a:r>
          </a:p>
          <a:p>
            <a:pPr>
              <a:lnSpc>
                <a:spcPct val="300000"/>
              </a:lnSpc>
            </a:pP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480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CCF3C79-28AC-A7B9-E33C-648B71D04AB9}"/>
              </a:ext>
            </a:extLst>
          </p:cNvPr>
          <p:cNvSpPr/>
          <p:nvPr/>
        </p:nvSpPr>
        <p:spPr>
          <a:xfrm>
            <a:off x="334432" y="1049867"/>
            <a:ext cx="9237133" cy="2658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250000"/>
              </a:lnSpc>
            </a:pPr>
            <a:endParaRPr kumimoji="1" lang="en-US" altLang="ja-JP" sz="1100" dirty="0">
              <a:solidFill>
                <a:schemeClr val="tx1"/>
              </a:solidFill>
              <a:latin typeface="游ゴシック Medium" panose="020B0500000000000000" pitchFamily="50" charset="-128"/>
              <a:ea typeface="游ゴシック Medium" panose="020B0500000000000000" pitchFamily="50" charset="-128"/>
            </a:endParaRPr>
          </a:p>
        </p:txBody>
      </p:sp>
      <p:sp>
        <p:nvSpPr>
          <p:cNvPr id="4" name="タイトル 1">
            <a:extLst>
              <a:ext uri="{FF2B5EF4-FFF2-40B4-BE49-F238E27FC236}">
                <a16:creationId xmlns:a16="http://schemas.microsoft.com/office/drawing/2014/main" id="{DAD1021A-834F-6C25-2AAD-2E5758B47570}"/>
              </a:ext>
            </a:extLst>
          </p:cNvPr>
          <p:cNvSpPr txBox="1">
            <a:spLocks/>
          </p:cNvSpPr>
          <p:nvPr/>
        </p:nvSpPr>
        <p:spPr>
          <a:xfrm>
            <a:off x="0" y="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１．概要～創設経緯～</a:t>
            </a:r>
          </a:p>
        </p:txBody>
      </p:sp>
      <p:graphicFrame>
        <p:nvGraphicFramePr>
          <p:cNvPr id="6" name="表 4">
            <a:extLst>
              <a:ext uri="{FF2B5EF4-FFF2-40B4-BE49-F238E27FC236}">
                <a16:creationId xmlns:a16="http://schemas.microsoft.com/office/drawing/2014/main" id="{02869DD5-93A5-4540-FABA-D01D5DD11C66}"/>
              </a:ext>
            </a:extLst>
          </p:cNvPr>
          <p:cNvGraphicFramePr>
            <a:graphicFrameLocks noGrp="1"/>
          </p:cNvGraphicFramePr>
          <p:nvPr>
            <p:extLst>
              <p:ext uri="{D42A27DB-BD31-4B8C-83A1-F6EECF244321}">
                <p14:modId xmlns:p14="http://schemas.microsoft.com/office/powerpoint/2010/main" val="1695470930"/>
              </p:ext>
            </p:extLst>
          </p:nvPr>
        </p:nvGraphicFramePr>
        <p:xfrm>
          <a:off x="130629" y="1923451"/>
          <a:ext cx="9608214" cy="3072321"/>
        </p:xfrm>
        <a:graphic>
          <a:graphicData uri="http://schemas.openxmlformats.org/drawingml/2006/table">
            <a:tbl>
              <a:tblPr firstRow="1" bandRow="1"/>
              <a:tblGrid>
                <a:gridCol w="9608214">
                  <a:extLst>
                    <a:ext uri="{9D8B030D-6E8A-4147-A177-3AD203B41FA5}">
                      <a16:colId xmlns:a16="http://schemas.microsoft.com/office/drawing/2014/main" val="4015806242"/>
                    </a:ext>
                  </a:extLst>
                </a:gridCol>
              </a:tblGrid>
              <a:tr h="370840">
                <a:tc>
                  <a:txBody>
                    <a:bodyPr/>
                    <a:lstStyle>
                      <a:lvl1pPr marL="0" algn="l" defTabSz="914400" rtl="0" eaLnBrk="1" latinLnBrk="0" hangingPunct="1">
                        <a:defRPr kumimoji="1" sz="1800" b="1" kern="1200">
                          <a:solidFill>
                            <a:schemeClr val="bg1"/>
                          </a:solidFill>
                          <a:latin typeface="游ゴシック" panose="020F0502020204030204"/>
                        </a:defRPr>
                      </a:lvl1pPr>
                      <a:lvl2pPr marL="457200" algn="l" defTabSz="914400" rtl="0" eaLnBrk="1" latinLnBrk="0" hangingPunct="1">
                        <a:defRPr kumimoji="1" sz="1800" b="1" kern="1200">
                          <a:solidFill>
                            <a:schemeClr val="bg1"/>
                          </a:solidFill>
                          <a:latin typeface="游ゴシック" panose="020F0502020204030204"/>
                        </a:defRPr>
                      </a:lvl2pPr>
                      <a:lvl3pPr marL="914400" algn="l" defTabSz="914400" rtl="0" eaLnBrk="1" latinLnBrk="0" hangingPunct="1">
                        <a:defRPr kumimoji="1" sz="1800" b="1" kern="1200">
                          <a:solidFill>
                            <a:schemeClr val="bg1"/>
                          </a:solidFill>
                          <a:latin typeface="游ゴシック" panose="020F0502020204030204"/>
                        </a:defRPr>
                      </a:lvl3pPr>
                      <a:lvl4pPr marL="1371600" algn="l" defTabSz="914400" rtl="0" eaLnBrk="1" latinLnBrk="0" hangingPunct="1">
                        <a:defRPr kumimoji="1" sz="1800" b="1" kern="1200">
                          <a:solidFill>
                            <a:schemeClr val="bg1"/>
                          </a:solidFill>
                          <a:latin typeface="游ゴシック" panose="020F0502020204030204"/>
                        </a:defRPr>
                      </a:lvl4pPr>
                      <a:lvl5pPr marL="1828800" algn="l" defTabSz="914400" rtl="0" eaLnBrk="1" latinLnBrk="0" hangingPunct="1">
                        <a:defRPr kumimoji="1" sz="1800" b="1" kern="1200">
                          <a:solidFill>
                            <a:schemeClr val="bg1"/>
                          </a:solidFill>
                          <a:latin typeface="游ゴシック" panose="020F0502020204030204"/>
                        </a:defRPr>
                      </a:lvl5pPr>
                      <a:lvl6pPr marL="2286000" algn="l" defTabSz="914400" rtl="0" eaLnBrk="1" latinLnBrk="0" hangingPunct="1">
                        <a:defRPr kumimoji="1" sz="1800" b="1" kern="1200">
                          <a:solidFill>
                            <a:schemeClr val="bg1"/>
                          </a:solidFill>
                          <a:latin typeface="游ゴシック" panose="020F0502020204030204"/>
                        </a:defRPr>
                      </a:lvl6pPr>
                      <a:lvl7pPr marL="2743200" algn="l" defTabSz="914400" rtl="0" eaLnBrk="1" latinLnBrk="0" hangingPunct="1">
                        <a:defRPr kumimoji="1" sz="1800" b="1" kern="1200">
                          <a:solidFill>
                            <a:schemeClr val="bg1"/>
                          </a:solidFill>
                          <a:latin typeface="游ゴシック" panose="020F0502020204030204"/>
                        </a:defRPr>
                      </a:lvl7pPr>
                      <a:lvl8pPr marL="3200400" algn="l" defTabSz="914400" rtl="0" eaLnBrk="1" latinLnBrk="0" hangingPunct="1">
                        <a:defRPr kumimoji="1" sz="1800" b="1" kern="1200">
                          <a:solidFill>
                            <a:schemeClr val="bg1"/>
                          </a:solidFill>
                          <a:latin typeface="游ゴシック" panose="020F0502020204030204"/>
                        </a:defRPr>
                      </a:lvl8pPr>
                      <a:lvl9pPr marL="3657600" algn="l" defTabSz="914400" rtl="0" eaLnBrk="1" latinLnBrk="0" hangingPunct="1">
                        <a:defRPr kumimoji="1" sz="1800" b="1" kern="1200">
                          <a:solidFill>
                            <a:schemeClr val="bg1"/>
                          </a:solidFill>
                          <a:latin typeface="游ゴシック" panose="020F0502020204030204"/>
                        </a:defRPr>
                      </a:lvl9pPr>
                    </a:lstStyle>
                    <a:p>
                      <a:r>
                        <a:rPr lang="ja-JP" altLang="en-US" sz="1400" b="1" dirty="0">
                          <a:solidFill>
                            <a:schemeClr val="bg1"/>
                          </a:solidFill>
                          <a:latin typeface="Meiryo UI" panose="020B0604030504040204" pitchFamily="50" charset="-128"/>
                          <a:ea typeface="Meiryo UI" panose="020B0604030504040204" pitchFamily="50" charset="-128"/>
                        </a:rPr>
                        <a:t>●</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 経済産業省・金融庁・財務省連名による「</a:t>
                      </a:r>
                      <a:r>
                        <a:rPr kumimoji="1" lang="ja-JP" altLang="en-US" sz="1400" b="1" i="0" u="none" strike="noStrike" kern="1200" baseline="0" dirty="0">
                          <a:solidFill>
                            <a:schemeClr val="bg1"/>
                          </a:solidFill>
                          <a:latin typeface="Meiryo UI" panose="020B0604030504040204" pitchFamily="50" charset="-128"/>
                          <a:ea typeface="Meiryo UI" panose="020B0604030504040204" pitchFamily="50" charset="-128"/>
                          <a:cs typeface="+mn-cs"/>
                        </a:rPr>
                        <a:t>経営者保証改革プログラム</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」：令和４年</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12</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月</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2</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３日公表　</a:t>
                      </a:r>
                      <a:endParaRPr lang="en-US" altLang="ja-JP" sz="1400" b="1" u="none" strike="noStrike" baseline="0" dirty="0">
                        <a:solidFill>
                          <a:schemeClr val="bg1"/>
                        </a:solidFill>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頁　</a:t>
                      </a:r>
                      <a:r>
                        <a:rPr lang="ja-JP" altLang="en-US" sz="1400" dirty="0">
                          <a:latin typeface="Meiryo UI" panose="020B0604030504040204" pitchFamily="50" charset="-128"/>
                          <a:ea typeface="Meiryo UI" panose="020B0604030504040204" pitchFamily="50" charset="-128"/>
                        </a:rPr>
                        <a:t>信用保証付融資 ～経営者保証の提供を選択できる環境の整備（希望しない経営者保証の縮小）～</a:t>
                      </a:r>
                      <a:r>
                        <a:rPr kumimoji="1" lang="ja-JP" altLang="en-US" sz="1400" b="1" i="0" u="none" strike="noStrike" kern="1200" baseline="0" dirty="0">
                          <a:solidFill>
                            <a:schemeClr val="bg1"/>
                          </a:solidFill>
                          <a:latin typeface="Meiryo UI" panose="020B0604030504040204" pitchFamily="50" charset="-128"/>
                          <a:ea typeface="Meiryo UI" panose="020B0604030504040204" pitchFamily="50" charset="-128"/>
                          <a:cs typeface="+mn-cs"/>
                        </a:rPr>
                        <a:t>）</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561871678"/>
                  </a:ext>
                </a:extLst>
              </a:tr>
              <a:tr h="37084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nSpc>
                          <a:spcPct val="110000"/>
                        </a:lnSpc>
                      </a:pPr>
                      <a:r>
                        <a:rPr lang="ja-JP" altLang="en-US" sz="1200" b="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経営者保証ガイドラインの要件（①法人・個人の資産分離、②財務基盤の強化、③経営の透明性確保）を充たしていれば経営者保証を解除する</a:t>
                      </a:r>
                      <a:endParaRPr lang="en-US" altLang="ja-JP" sz="1200" dirty="0">
                        <a:latin typeface="Meiryo UI" panose="020B0604030504040204" pitchFamily="50" charset="-128"/>
                        <a:ea typeface="Meiryo UI" panose="020B0604030504040204" pitchFamily="50" charset="-128"/>
                      </a:endParaRPr>
                    </a:p>
                    <a:p>
                      <a:pPr>
                        <a:lnSpc>
                          <a:spcPct val="110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現在の取組を徹底。 </a:t>
                      </a:r>
                      <a:endParaRPr lang="en-US" altLang="ja-JP" sz="1200" dirty="0">
                        <a:latin typeface="Meiryo UI" panose="020B0604030504040204" pitchFamily="50" charset="-128"/>
                        <a:ea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rPr>
                        <a:t>●その上で、経営者保証ガイドラインの要件のすべてを充足していない場合でも、経営者保証の機能を代替する手法（保証料の上乗せ、流動資産担保）を</a:t>
                      </a:r>
                      <a:endParaRPr lang="en-US" altLang="ja-JP" sz="1200" dirty="0">
                        <a:latin typeface="Meiryo UI" panose="020B0604030504040204" pitchFamily="50" charset="-128"/>
                        <a:ea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rPr>
                        <a:t>　　用いることで、経営者保証の解除を事業者が選択できる制度を創設。 </a:t>
                      </a:r>
                      <a:endParaRPr lang="en-US" altLang="ja-JP" sz="1200" dirty="0">
                        <a:latin typeface="Meiryo UI" panose="020B0604030504040204" pitchFamily="50" charset="-128"/>
                        <a:ea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rPr>
                        <a:t>●中小企業金融全体における経営者保証に依存しない融資慣行の確立に道筋を付けるため、信用保証制度で一歩前に出た取組を行う。</a:t>
                      </a:r>
                      <a:endParaRPr lang="en-US" altLang="ja-JP" sz="1200" dirty="0">
                        <a:latin typeface="Meiryo UI" panose="020B0604030504040204" pitchFamily="50" charset="-128"/>
                        <a:ea typeface="Meiryo UI" panose="020B0604030504040204" pitchFamily="50" charset="-128"/>
                      </a:endParaRPr>
                    </a:p>
                    <a:p>
                      <a:pPr>
                        <a:lnSpc>
                          <a:spcPct val="110000"/>
                        </a:lnSpc>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主な政策</a:t>
                      </a:r>
                      <a:r>
                        <a:rPr kumimoji="1" lang="en-US" altLang="ja-JP" sz="1100" dirty="0">
                          <a:latin typeface="Meiryo UI" panose="020B0604030504040204" pitchFamily="50" charset="-128"/>
                          <a:ea typeface="Meiryo UI" panose="020B0604030504040204" pitchFamily="50" charset="-128"/>
                        </a:rPr>
                        <a:t>】</a:t>
                      </a:r>
                    </a:p>
                    <a:p>
                      <a:pPr>
                        <a:lnSpc>
                          <a:spcPct val="110000"/>
                        </a:lnSpc>
                      </a:pPr>
                      <a:r>
                        <a:rPr kumimoji="1" lang="ja-JP" altLang="en-US" sz="1100" dirty="0">
                          <a:latin typeface="Meiryo UI" panose="020B0604030504040204" pitchFamily="50" charset="-128"/>
                          <a:ea typeface="Meiryo UI" panose="020B0604030504040204" pitchFamily="50" charset="-128"/>
                        </a:rPr>
                        <a:t>① </a:t>
                      </a:r>
                      <a:r>
                        <a:rPr lang="ja-JP" altLang="en-US" sz="1100" dirty="0">
                          <a:latin typeface="Meiryo UI" panose="020B0604030504040204" pitchFamily="50" charset="-128"/>
                          <a:ea typeface="Meiryo UI" panose="020B0604030504040204" pitchFamily="50" charset="-128"/>
                        </a:rPr>
                        <a:t>経営者の取組次第で達成可能な要件（法人から代表者への貸付等がないこと、決算書類等を金融機関に定期的に提出していること等）を充足すれば、</a:t>
                      </a:r>
                      <a:endParaRPr lang="en-US" altLang="ja-JP" sz="1100" dirty="0">
                        <a:latin typeface="Meiryo UI" panose="020B0604030504040204" pitchFamily="50" charset="-128"/>
                        <a:ea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rPr>
                        <a:t>　　保証料の上乗せ負担（事業者の経営状態に応じて上乗せ負担は変動）により経営者保証の解除を選択できる信用保証制度の創設</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４年４月～</a:t>
                      </a:r>
                      <a:r>
                        <a:rPr lang="en-US" altLang="ja-JP" sz="1100" dirty="0">
                          <a:latin typeface="Meiryo UI" panose="020B0604030504040204" pitchFamily="50" charset="-128"/>
                          <a:ea typeface="Meiryo UI" panose="020B0604030504040204" pitchFamily="50" charset="-128"/>
                        </a:rPr>
                        <a:t>】</a:t>
                      </a:r>
                    </a:p>
                    <a:p>
                      <a:pPr>
                        <a:lnSpc>
                          <a:spcPct val="1100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）無担保保険の利用件数</a:t>
                      </a:r>
                      <a:r>
                        <a:rPr lang="en-US" altLang="ja-JP" sz="1100" dirty="0">
                          <a:latin typeface="Meiryo UI" panose="020B0604030504040204" pitchFamily="50" charset="-128"/>
                          <a:ea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rPr>
                        <a:t>万件、経営者保証徴求比率</a:t>
                      </a:r>
                      <a:r>
                        <a:rPr lang="en-US" altLang="ja-JP" sz="1100" dirty="0">
                          <a:latin typeface="Meiryo UI" panose="020B0604030504040204" pitchFamily="50" charset="-128"/>
                          <a:ea typeface="Meiryo UI" panose="020B0604030504040204" pitchFamily="50" charset="-128"/>
                        </a:rPr>
                        <a:t>92%</a:t>
                      </a:r>
                      <a:r>
                        <a:rPr lang="ja-JP" altLang="en-US" sz="1100" dirty="0">
                          <a:latin typeface="Meiryo UI" panose="020B0604030504040204" pitchFamily="50" charset="-128"/>
                          <a:ea typeface="Meiryo UI" panose="020B0604030504040204" pitchFamily="50" charset="-128"/>
                        </a:rPr>
                        <a:t>（ともに２０２１年度（法人）） </a:t>
                      </a:r>
                      <a:endParaRPr lang="en-US" altLang="ja-JP" sz="1100" dirty="0">
                        <a:latin typeface="Meiryo UI" panose="020B0604030504040204" pitchFamily="50" charset="-128"/>
                        <a:ea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rPr>
                        <a:t>② 流動資産（売掛債権、棚卸資産）を担保とする融資（</a:t>
                      </a:r>
                      <a:r>
                        <a:rPr lang="en-US" altLang="ja-JP" sz="1100" dirty="0">
                          <a:latin typeface="Meiryo UI" panose="020B0604030504040204" pitchFamily="50" charset="-128"/>
                          <a:ea typeface="Meiryo UI" panose="020B0604030504040204" pitchFamily="50" charset="-128"/>
                        </a:rPr>
                        <a:t>ABL</a:t>
                      </a:r>
                      <a:r>
                        <a:rPr lang="ja-JP" altLang="en-US" sz="1100" dirty="0">
                          <a:latin typeface="Meiryo UI" panose="020B0604030504040204" pitchFamily="50" charset="-128"/>
                          <a:ea typeface="Meiryo UI" panose="020B0604030504040204" pitchFamily="50" charset="-128"/>
                        </a:rPr>
                        <a:t>）に対する信用保証制度において、経営者保証の徴求を廃止</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４年４月～</a:t>
                      </a:r>
                      <a:r>
                        <a:rPr lang="en-US" altLang="ja-JP" sz="1100" dirty="0">
                          <a:latin typeface="Meiryo UI" panose="020B0604030504040204" pitchFamily="50" charset="-128"/>
                          <a:ea typeface="Meiryo UI" panose="020B0604030504040204" pitchFamily="50" charset="-128"/>
                        </a:rPr>
                        <a:t>】 </a:t>
                      </a:r>
                    </a:p>
                    <a:p>
                      <a:pPr>
                        <a:lnSpc>
                          <a:spcPct val="110000"/>
                        </a:lnSpc>
                      </a:pPr>
                      <a:r>
                        <a:rPr lang="en-US" altLang="ja-JP" sz="1100" dirty="0">
                          <a:latin typeface="Meiryo UI" panose="020B0604030504040204" pitchFamily="50" charset="-128"/>
                          <a:ea typeface="Meiryo UI" panose="020B0604030504040204" pitchFamily="50" charset="-128"/>
                        </a:rPr>
                        <a:t>③ </a:t>
                      </a:r>
                      <a:r>
                        <a:rPr lang="ja-JP" altLang="en-US" sz="1100" dirty="0">
                          <a:solidFill>
                            <a:srgbClr val="C00000"/>
                          </a:solidFill>
                          <a:latin typeface="Meiryo UI" panose="020B0604030504040204" pitchFamily="50" charset="-128"/>
                          <a:ea typeface="Meiryo UI" panose="020B0604030504040204" pitchFamily="50" charset="-128"/>
                        </a:rPr>
                        <a:t>信用収縮の防止や民間における取組浸透を目的に、プロパー融資における経営者保証の解除等を条件に、プロパー融資の一部に限り、借換を例外的に認める</a:t>
                      </a:r>
                      <a:endParaRPr lang="en-US" altLang="ja-JP" sz="1100" dirty="0">
                        <a:solidFill>
                          <a:srgbClr val="C00000"/>
                        </a:solidFill>
                        <a:latin typeface="Meiryo UI" panose="020B0604030504040204" pitchFamily="50" charset="-128"/>
                        <a:ea typeface="Meiryo UI" panose="020B0604030504040204" pitchFamily="50" charset="-128"/>
                      </a:endParaRPr>
                    </a:p>
                    <a:p>
                      <a:pPr>
                        <a:lnSpc>
                          <a:spcPct val="110000"/>
                        </a:lnSpc>
                      </a:pPr>
                      <a:r>
                        <a:rPr lang="ja-JP" altLang="en-US" sz="1100" dirty="0">
                          <a:solidFill>
                            <a:srgbClr val="C00000"/>
                          </a:solidFill>
                          <a:latin typeface="Meiryo UI" panose="020B0604030504040204" pitchFamily="50" charset="-128"/>
                          <a:ea typeface="Meiryo UI" panose="020B0604030504040204" pitchFamily="50" charset="-128"/>
                        </a:rPr>
                        <a:t>　　保証制度（プロパー借換保証）の時限的創設</a:t>
                      </a:r>
                      <a:r>
                        <a:rPr lang="en-US" altLang="ja-JP" sz="1100" dirty="0">
                          <a:solidFill>
                            <a:srgbClr val="C00000"/>
                          </a:solidFill>
                          <a:latin typeface="Meiryo UI" panose="020B0604030504040204" pitchFamily="50" charset="-128"/>
                          <a:ea typeface="Meiryo UI" panose="020B0604030504040204" pitchFamily="50" charset="-128"/>
                        </a:rPr>
                        <a:t>【2</a:t>
                      </a:r>
                      <a:r>
                        <a:rPr lang="ja-JP" altLang="en-US" sz="1100" dirty="0">
                          <a:solidFill>
                            <a:srgbClr val="C00000"/>
                          </a:solidFill>
                          <a:latin typeface="Meiryo UI" panose="020B0604030504040204" pitchFamily="50" charset="-128"/>
                          <a:ea typeface="Meiryo UI" panose="020B0604030504040204" pitchFamily="50" charset="-128"/>
                        </a:rPr>
                        <a:t>４年４月～</a:t>
                      </a:r>
                      <a:r>
                        <a:rPr lang="en-US" altLang="ja-JP" sz="1100" dirty="0">
                          <a:solidFill>
                            <a:srgbClr val="C00000"/>
                          </a:solidFill>
                          <a:latin typeface="Meiryo UI" panose="020B0604030504040204" pitchFamily="50" charset="-128"/>
                          <a:ea typeface="Meiryo UI" panose="020B0604030504040204" pitchFamily="50" charset="-128"/>
                        </a:rPr>
                        <a:t>】 </a:t>
                      </a:r>
                    </a:p>
                    <a:p>
                      <a:pPr>
                        <a:lnSpc>
                          <a:spcPct val="110000"/>
                        </a:lnSpc>
                      </a:pPr>
                      <a:r>
                        <a:rPr lang="en-US" altLang="ja-JP" sz="1100" dirty="0">
                          <a:latin typeface="Meiryo UI" panose="020B0604030504040204" pitchFamily="50" charset="-128"/>
                          <a:ea typeface="Meiryo UI" panose="020B0604030504040204" pitchFamily="50" charset="-128"/>
                        </a:rPr>
                        <a:t>④ </a:t>
                      </a:r>
                      <a:r>
                        <a:rPr lang="ja-JP" altLang="en-US" sz="1100" dirty="0">
                          <a:latin typeface="Meiryo UI" panose="020B0604030504040204" pitchFamily="50" charset="-128"/>
                          <a:ea typeface="Meiryo UI" panose="020B0604030504040204" pitchFamily="50" charset="-128"/>
                        </a:rPr>
                        <a:t>上記施策の効果検証を踏まえた更なる取組拡大の検討</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順次</a:t>
                      </a:r>
                      <a:r>
                        <a:rPr lang="en-US" altLang="ja-JP" sz="11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03207"/>
                  </a:ext>
                </a:extLst>
              </a:tr>
            </a:tbl>
          </a:graphicData>
        </a:graphic>
      </p:graphicFrame>
      <p:graphicFrame>
        <p:nvGraphicFramePr>
          <p:cNvPr id="2" name="表 4">
            <a:extLst>
              <a:ext uri="{FF2B5EF4-FFF2-40B4-BE49-F238E27FC236}">
                <a16:creationId xmlns:a16="http://schemas.microsoft.com/office/drawing/2014/main" id="{8EB23745-D006-C127-AD2B-2CE7659972E5}"/>
              </a:ext>
            </a:extLst>
          </p:cNvPr>
          <p:cNvGraphicFramePr>
            <a:graphicFrameLocks noGrp="1"/>
          </p:cNvGraphicFramePr>
          <p:nvPr>
            <p:extLst>
              <p:ext uri="{D42A27DB-BD31-4B8C-83A1-F6EECF244321}">
                <p14:modId xmlns:p14="http://schemas.microsoft.com/office/powerpoint/2010/main" val="2658701877"/>
              </p:ext>
            </p:extLst>
          </p:nvPr>
        </p:nvGraphicFramePr>
        <p:xfrm>
          <a:off x="130629" y="5118058"/>
          <a:ext cx="9608214" cy="1485583"/>
        </p:xfrm>
        <a:graphic>
          <a:graphicData uri="http://schemas.openxmlformats.org/drawingml/2006/table">
            <a:tbl>
              <a:tblPr firstRow="1" bandRow="1"/>
              <a:tblGrid>
                <a:gridCol w="9608214">
                  <a:extLst>
                    <a:ext uri="{9D8B030D-6E8A-4147-A177-3AD203B41FA5}">
                      <a16:colId xmlns:a16="http://schemas.microsoft.com/office/drawing/2014/main" val="4015806242"/>
                    </a:ext>
                  </a:extLst>
                </a:gridCol>
              </a:tblGrid>
              <a:tr h="447721">
                <a:tc>
                  <a:txBody>
                    <a:bodyPr/>
                    <a:lstStyle>
                      <a:lvl1pPr marL="0" algn="l" defTabSz="914400" rtl="0" eaLnBrk="1" latinLnBrk="0" hangingPunct="1">
                        <a:defRPr kumimoji="1" sz="1800" b="1" kern="1200">
                          <a:solidFill>
                            <a:schemeClr val="bg1"/>
                          </a:solidFill>
                          <a:latin typeface="游ゴシック" panose="020F0502020204030204"/>
                        </a:defRPr>
                      </a:lvl1pPr>
                      <a:lvl2pPr marL="457200" algn="l" defTabSz="914400" rtl="0" eaLnBrk="1" latinLnBrk="0" hangingPunct="1">
                        <a:defRPr kumimoji="1" sz="1800" b="1" kern="1200">
                          <a:solidFill>
                            <a:schemeClr val="bg1"/>
                          </a:solidFill>
                          <a:latin typeface="游ゴシック" panose="020F0502020204030204"/>
                        </a:defRPr>
                      </a:lvl2pPr>
                      <a:lvl3pPr marL="914400" algn="l" defTabSz="914400" rtl="0" eaLnBrk="1" latinLnBrk="0" hangingPunct="1">
                        <a:defRPr kumimoji="1" sz="1800" b="1" kern="1200">
                          <a:solidFill>
                            <a:schemeClr val="bg1"/>
                          </a:solidFill>
                          <a:latin typeface="游ゴシック" panose="020F0502020204030204"/>
                        </a:defRPr>
                      </a:lvl3pPr>
                      <a:lvl4pPr marL="1371600" algn="l" defTabSz="914400" rtl="0" eaLnBrk="1" latinLnBrk="0" hangingPunct="1">
                        <a:defRPr kumimoji="1" sz="1800" b="1" kern="1200">
                          <a:solidFill>
                            <a:schemeClr val="bg1"/>
                          </a:solidFill>
                          <a:latin typeface="游ゴシック" panose="020F0502020204030204"/>
                        </a:defRPr>
                      </a:lvl4pPr>
                      <a:lvl5pPr marL="1828800" algn="l" defTabSz="914400" rtl="0" eaLnBrk="1" latinLnBrk="0" hangingPunct="1">
                        <a:defRPr kumimoji="1" sz="1800" b="1" kern="1200">
                          <a:solidFill>
                            <a:schemeClr val="bg1"/>
                          </a:solidFill>
                          <a:latin typeface="游ゴシック" panose="020F0502020204030204"/>
                        </a:defRPr>
                      </a:lvl5pPr>
                      <a:lvl6pPr marL="2286000" algn="l" defTabSz="914400" rtl="0" eaLnBrk="1" latinLnBrk="0" hangingPunct="1">
                        <a:defRPr kumimoji="1" sz="1800" b="1" kern="1200">
                          <a:solidFill>
                            <a:schemeClr val="bg1"/>
                          </a:solidFill>
                          <a:latin typeface="游ゴシック" panose="020F0502020204030204"/>
                        </a:defRPr>
                      </a:lvl6pPr>
                      <a:lvl7pPr marL="2743200" algn="l" defTabSz="914400" rtl="0" eaLnBrk="1" latinLnBrk="0" hangingPunct="1">
                        <a:defRPr kumimoji="1" sz="1800" b="1" kern="1200">
                          <a:solidFill>
                            <a:schemeClr val="bg1"/>
                          </a:solidFill>
                          <a:latin typeface="游ゴシック" panose="020F0502020204030204"/>
                        </a:defRPr>
                      </a:lvl7pPr>
                      <a:lvl8pPr marL="3200400" algn="l" defTabSz="914400" rtl="0" eaLnBrk="1" latinLnBrk="0" hangingPunct="1">
                        <a:defRPr kumimoji="1" sz="1800" b="1" kern="1200">
                          <a:solidFill>
                            <a:schemeClr val="bg1"/>
                          </a:solidFill>
                          <a:latin typeface="游ゴシック" panose="020F0502020204030204"/>
                        </a:defRPr>
                      </a:lvl8pPr>
                      <a:lvl9pPr marL="3657600" algn="l" defTabSz="914400" rtl="0" eaLnBrk="1" latinLnBrk="0" hangingPunct="1">
                        <a:defRPr kumimoji="1" sz="1800" b="1" kern="1200">
                          <a:solidFill>
                            <a:schemeClr val="bg1"/>
                          </a:solidFill>
                          <a:latin typeface="游ゴシック" panose="020F0502020204030204"/>
                        </a:defRPr>
                      </a:lvl9pPr>
                    </a:lstStyle>
                    <a:p>
                      <a:r>
                        <a:rPr lang="ja-JP" altLang="en-US" sz="1400" b="0"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　「第</a:t>
                      </a:r>
                      <a:r>
                        <a:rPr lang="en-US" altLang="ja-JP" sz="1400" b="1" dirty="0">
                          <a:solidFill>
                            <a:schemeClr val="bg1"/>
                          </a:solidFill>
                          <a:latin typeface="Meiryo UI" panose="020B0604030504040204" pitchFamily="50" charset="-128"/>
                          <a:ea typeface="Meiryo UI" panose="020B0604030504040204" pitchFamily="50" charset="-128"/>
                        </a:rPr>
                        <a:t>11</a:t>
                      </a:r>
                      <a:r>
                        <a:rPr lang="ja-JP" altLang="en-US" sz="1400" b="1" dirty="0">
                          <a:solidFill>
                            <a:schemeClr val="bg1"/>
                          </a:solidFill>
                          <a:latin typeface="Meiryo UI" panose="020B0604030504040204" pitchFamily="50" charset="-128"/>
                          <a:ea typeface="Meiryo UI" panose="020B0604030504040204" pitchFamily="50" charset="-128"/>
                        </a:rPr>
                        <a:t>回中小企業政策審議会金融小委員会」</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：令和５年</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10</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月</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26</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日公表　</a:t>
                      </a:r>
                      <a:endParaRPr lang="en-US" altLang="ja-JP" sz="1400" b="1" u="none" strike="noStrike" baseline="0" dirty="0">
                        <a:solidFill>
                          <a:schemeClr val="bg1"/>
                        </a:solidFill>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44</a:t>
                      </a:r>
                      <a:r>
                        <a:rPr kumimoji="1" lang="ja-JP" altLang="en-US" sz="1400" b="1" dirty="0">
                          <a:latin typeface="Meiryo UI" panose="020B0604030504040204" pitchFamily="50" charset="-128"/>
                          <a:ea typeface="Meiryo UI" panose="020B0604030504040204" pitchFamily="50" charset="-128"/>
                        </a:rPr>
                        <a:t>頁　</a:t>
                      </a:r>
                      <a:r>
                        <a:rPr lang="ja-JP" altLang="en-US" sz="1400" dirty="0">
                          <a:latin typeface="メイリオ" panose="020B0604030504040204" pitchFamily="50" charset="-128"/>
                          <a:ea typeface="メイリオ" panose="020B0604030504040204" pitchFamily="50" charset="-128"/>
                        </a:rPr>
                        <a:t>プロパー借換保証制度（仮称）の概要 </a:t>
                      </a:r>
                      <a:r>
                        <a:rPr kumimoji="1" lang="ja-JP" altLang="en-US" sz="1400" b="1" i="0" u="none" strike="noStrike" kern="1200" baseline="0" dirty="0">
                          <a:solidFill>
                            <a:schemeClr val="bg1"/>
                          </a:solidFill>
                          <a:latin typeface="Meiryo UI" panose="020B0604030504040204" pitchFamily="50" charset="-128"/>
                          <a:ea typeface="Meiryo UI" panose="020B0604030504040204" pitchFamily="50" charset="-128"/>
                          <a:cs typeface="+mn-cs"/>
                        </a:rPr>
                        <a:t>）</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561871678"/>
                  </a:ext>
                </a:extLst>
              </a:tr>
              <a:tr h="76164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nSpc>
                          <a:spcPct val="110000"/>
                        </a:lnSpc>
                      </a:pP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経営者保証非徴求の取組による信用収縮を防止し、民間における取組浸透を促すために、</a:t>
                      </a:r>
                      <a:endParaRPr lang="en-US" altLang="ja-JP" sz="1100" dirty="0">
                        <a:latin typeface="Meiryo UI" panose="020B0604030504040204" pitchFamily="50" charset="-128"/>
                        <a:ea typeface="Meiryo UI" panose="020B0604030504040204" pitchFamily="50" charset="-128"/>
                      </a:endParaRPr>
                    </a:p>
                    <a:p>
                      <a:pPr>
                        <a:lnSpc>
                          <a:spcPct val="110000"/>
                        </a:lnSpc>
                      </a:pPr>
                      <a:r>
                        <a:rPr lang="ja-JP" altLang="en-US" sz="1100" dirty="0">
                          <a:solidFill>
                            <a:srgbClr val="C00000"/>
                          </a:solidFill>
                          <a:latin typeface="Meiryo UI" panose="020B0604030504040204" pitchFamily="50" charset="-128"/>
                          <a:ea typeface="Meiryo UI" panose="020B0604030504040204" pitchFamily="50" charset="-128"/>
                        </a:rPr>
                        <a:t>　   例外的に、既往プロパー融資（経営者保証あり）から信用保証付融資（経営者保証なし）への借換を認める保証制度を創設</a:t>
                      </a:r>
                      <a:r>
                        <a:rPr lang="ja-JP" altLang="en-US" sz="1100" dirty="0">
                          <a:latin typeface="Meiryo UI" panose="020B0604030504040204" pitchFamily="50" charset="-128"/>
                          <a:ea typeface="Meiryo UI" panose="020B0604030504040204" pitchFamily="50" charset="-128"/>
                        </a:rPr>
                        <a:t>する。 </a:t>
                      </a:r>
                      <a:endParaRPr lang="en-US" altLang="ja-JP" sz="1100" dirty="0">
                        <a:latin typeface="Meiryo UI" panose="020B0604030504040204" pitchFamily="50" charset="-128"/>
                        <a:ea typeface="Meiryo UI" panose="020B0604030504040204" pitchFamily="50" charset="-128"/>
                      </a:endParaRPr>
                    </a:p>
                    <a:p>
                      <a:pPr>
                        <a:lnSpc>
                          <a:spcPct val="110000"/>
                        </a:lnSpc>
                      </a:pP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rgbClr val="C00000"/>
                          </a:solidFill>
                          <a:latin typeface="Meiryo UI" panose="020B0604030504040204" pitchFamily="50" charset="-128"/>
                          <a:ea typeface="Meiryo UI" panose="020B0604030504040204" pitchFamily="50" charset="-128"/>
                        </a:rPr>
                        <a:t>官民でリスクを分担しモラルハザードを防止する観点に留意した設計</a:t>
                      </a:r>
                      <a:r>
                        <a:rPr lang="ja-JP" altLang="en-US" sz="1100" dirty="0">
                          <a:latin typeface="Meiryo UI" panose="020B0604030504040204" pitchFamily="50" charset="-128"/>
                          <a:ea typeface="Meiryo UI" panose="020B0604030504040204" pitchFamily="50" charset="-128"/>
                        </a:rPr>
                        <a:t>とするとともに、</a:t>
                      </a:r>
                      <a:r>
                        <a:rPr lang="ja-JP" altLang="en-US" sz="1100" dirty="0">
                          <a:solidFill>
                            <a:srgbClr val="C00000"/>
                          </a:solidFill>
                          <a:latin typeface="Meiryo UI" panose="020B0604030504040204" pitchFamily="50" charset="-128"/>
                          <a:ea typeface="Meiryo UI" panose="020B0604030504040204" pitchFamily="50" charset="-128"/>
                        </a:rPr>
                        <a:t>時限措置</a:t>
                      </a:r>
                      <a:r>
                        <a:rPr lang="ja-JP" altLang="en-US" sz="1100" dirty="0">
                          <a:latin typeface="Meiryo UI" panose="020B0604030504040204" pitchFamily="50" charset="-128"/>
                          <a:ea typeface="Meiryo UI" panose="020B0604030504040204" pitchFamily="50" charset="-128"/>
                        </a:rPr>
                        <a:t>として実施。</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400" b="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令和５年度内に制度を開始。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03207"/>
                  </a:ext>
                </a:extLst>
              </a:tr>
            </a:tbl>
          </a:graphicData>
        </a:graphic>
      </p:graphicFrame>
      <p:sp>
        <p:nvSpPr>
          <p:cNvPr id="5" name="正方形/長方形 4">
            <a:extLst>
              <a:ext uri="{FF2B5EF4-FFF2-40B4-BE49-F238E27FC236}">
                <a16:creationId xmlns:a16="http://schemas.microsoft.com/office/drawing/2014/main" id="{DA8369D4-E94E-AC47-0288-85E3F972F519}"/>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2</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7" name="表 4">
            <a:extLst>
              <a:ext uri="{FF2B5EF4-FFF2-40B4-BE49-F238E27FC236}">
                <a16:creationId xmlns:a16="http://schemas.microsoft.com/office/drawing/2014/main" id="{C9FD9C6B-E49C-6563-D659-973768FD09B4}"/>
              </a:ext>
            </a:extLst>
          </p:cNvPr>
          <p:cNvGraphicFramePr>
            <a:graphicFrameLocks noGrp="1"/>
          </p:cNvGraphicFramePr>
          <p:nvPr>
            <p:extLst>
              <p:ext uri="{D42A27DB-BD31-4B8C-83A1-F6EECF244321}">
                <p14:modId xmlns:p14="http://schemas.microsoft.com/office/powerpoint/2010/main" val="1961129652"/>
              </p:ext>
            </p:extLst>
          </p:nvPr>
        </p:nvGraphicFramePr>
        <p:xfrm>
          <a:off x="130629" y="426829"/>
          <a:ext cx="9608214" cy="1379157"/>
        </p:xfrm>
        <a:graphic>
          <a:graphicData uri="http://schemas.openxmlformats.org/drawingml/2006/table">
            <a:tbl>
              <a:tblPr firstRow="1" bandRow="1"/>
              <a:tblGrid>
                <a:gridCol w="9608214">
                  <a:extLst>
                    <a:ext uri="{9D8B030D-6E8A-4147-A177-3AD203B41FA5}">
                      <a16:colId xmlns:a16="http://schemas.microsoft.com/office/drawing/2014/main" val="4015806242"/>
                    </a:ext>
                  </a:extLst>
                </a:gridCol>
              </a:tblGrid>
              <a:tr h="447721">
                <a:tc>
                  <a:txBody>
                    <a:bodyPr/>
                    <a:lstStyle>
                      <a:lvl1pPr marL="0" algn="l" defTabSz="914400" rtl="0" eaLnBrk="1" latinLnBrk="0" hangingPunct="1">
                        <a:defRPr kumimoji="1" sz="1800" b="1" kern="1200">
                          <a:solidFill>
                            <a:schemeClr val="bg1"/>
                          </a:solidFill>
                          <a:latin typeface="游ゴシック" panose="020F0502020204030204"/>
                        </a:defRPr>
                      </a:lvl1pPr>
                      <a:lvl2pPr marL="457200" algn="l" defTabSz="914400" rtl="0" eaLnBrk="1" latinLnBrk="0" hangingPunct="1">
                        <a:defRPr kumimoji="1" sz="1800" b="1" kern="1200">
                          <a:solidFill>
                            <a:schemeClr val="bg1"/>
                          </a:solidFill>
                          <a:latin typeface="游ゴシック" panose="020F0502020204030204"/>
                        </a:defRPr>
                      </a:lvl2pPr>
                      <a:lvl3pPr marL="914400" algn="l" defTabSz="914400" rtl="0" eaLnBrk="1" latinLnBrk="0" hangingPunct="1">
                        <a:defRPr kumimoji="1" sz="1800" b="1" kern="1200">
                          <a:solidFill>
                            <a:schemeClr val="bg1"/>
                          </a:solidFill>
                          <a:latin typeface="游ゴシック" panose="020F0502020204030204"/>
                        </a:defRPr>
                      </a:lvl3pPr>
                      <a:lvl4pPr marL="1371600" algn="l" defTabSz="914400" rtl="0" eaLnBrk="1" latinLnBrk="0" hangingPunct="1">
                        <a:defRPr kumimoji="1" sz="1800" b="1" kern="1200">
                          <a:solidFill>
                            <a:schemeClr val="bg1"/>
                          </a:solidFill>
                          <a:latin typeface="游ゴシック" panose="020F0502020204030204"/>
                        </a:defRPr>
                      </a:lvl4pPr>
                      <a:lvl5pPr marL="1828800" algn="l" defTabSz="914400" rtl="0" eaLnBrk="1" latinLnBrk="0" hangingPunct="1">
                        <a:defRPr kumimoji="1" sz="1800" b="1" kern="1200">
                          <a:solidFill>
                            <a:schemeClr val="bg1"/>
                          </a:solidFill>
                          <a:latin typeface="游ゴシック" panose="020F0502020204030204"/>
                        </a:defRPr>
                      </a:lvl5pPr>
                      <a:lvl6pPr marL="2286000" algn="l" defTabSz="914400" rtl="0" eaLnBrk="1" latinLnBrk="0" hangingPunct="1">
                        <a:defRPr kumimoji="1" sz="1800" b="1" kern="1200">
                          <a:solidFill>
                            <a:schemeClr val="bg1"/>
                          </a:solidFill>
                          <a:latin typeface="游ゴシック" panose="020F0502020204030204"/>
                        </a:defRPr>
                      </a:lvl6pPr>
                      <a:lvl7pPr marL="2743200" algn="l" defTabSz="914400" rtl="0" eaLnBrk="1" latinLnBrk="0" hangingPunct="1">
                        <a:defRPr kumimoji="1" sz="1800" b="1" kern="1200">
                          <a:solidFill>
                            <a:schemeClr val="bg1"/>
                          </a:solidFill>
                          <a:latin typeface="游ゴシック" panose="020F0502020204030204"/>
                        </a:defRPr>
                      </a:lvl7pPr>
                      <a:lvl8pPr marL="3200400" algn="l" defTabSz="914400" rtl="0" eaLnBrk="1" latinLnBrk="0" hangingPunct="1">
                        <a:defRPr kumimoji="1" sz="1800" b="1" kern="1200">
                          <a:solidFill>
                            <a:schemeClr val="bg1"/>
                          </a:solidFill>
                          <a:latin typeface="游ゴシック" panose="020F0502020204030204"/>
                        </a:defRPr>
                      </a:lvl8pPr>
                      <a:lvl9pPr marL="3657600" algn="l" defTabSz="914400" rtl="0" eaLnBrk="1" latinLnBrk="0" hangingPunct="1">
                        <a:defRPr kumimoji="1" sz="1800" b="1" kern="1200">
                          <a:solidFill>
                            <a:schemeClr val="bg1"/>
                          </a:solidFill>
                          <a:latin typeface="游ゴシック" panose="020F0502020204030204"/>
                        </a:defRPr>
                      </a:lvl9pPr>
                    </a:lstStyle>
                    <a:p>
                      <a:r>
                        <a:rPr lang="ja-JP" altLang="en-US" sz="1400" b="0"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物価高克服・経済再生実現のための 総合経済対策 </a:t>
                      </a:r>
                      <a:r>
                        <a:rPr lang="ja-JP" altLang="en-US" sz="1400" b="1" dirty="0">
                          <a:solidFill>
                            <a:schemeClr val="bg1"/>
                          </a:solidFill>
                          <a:latin typeface="Meiryo UI" panose="020B0604030504040204" pitchFamily="50" charset="-128"/>
                          <a:ea typeface="Meiryo UI" panose="020B0604030504040204" pitchFamily="50" charset="-128"/>
                        </a:rPr>
                        <a:t>」</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：令和４年</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10</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月</a:t>
                      </a:r>
                      <a:r>
                        <a:rPr lang="en-US" altLang="ja-JP" sz="1400" b="1" u="none" strike="noStrike" baseline="0" dirty="0">
                          <a:solidFill>
                            <a:schemeClr val="bg1"/>
                          </a:solidFill>
                          <a:latin typeface="Meiryo UI" panose="020B0604030504040204" pitchFamily="50" charset="-128"/>
                          <a:ea typeface="Meiryo UI" panose="020B0604030504040204" pitchFamily="50" charset="-128"/>
                        </a:rPr>
                        <a:t>2</a:t>
                      </a:r>
                      <a:r>
                        <a:rPr lang="ja-JP" altLang="en-US" sz="1400" b="1" u="none" strike="noStrike" baseline="0" dirty="0">
                          <a:solidFill>
                            <a:schemeClr val="bg1"/>
                          </a:solidFill>
                          <a:latin typeface="Meiryo UI" panose="020B0604030504040204" pitchFamily="50" charset="-128"/>
                          <a:ea typeface="Meiryo UI" panose="020B0604030504040204" pitchFamily="50" charset="-128"/>
                        </a:rPr>
                        <a:t>８日閣議決定</a:t>
                      </a:r>
                      <a:endParaRPr lang="en-US" altLang="ja-JP" sz="1400" b="1" u="none" strike="noStrike" baseline="0" dirty="0">
                        <a:solidFill>
                          <a:schemeClr val="bg1"/>
                        </a:solidFill>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14</a:t>
                      </a:r>
                      <a:r>
                        <a:rPr kumimoji="1" lang="ja-JP" altLang="en-US" sz="1400" b="1" dirty="0">
                          <a:latin typeface="Meiryo UI" panose="020B0604030504040204" pitchFamily="50" charset="-128"/>
                          <a:ea typeface="Meiryo UI" panose="020B0604030504040204" pitchFamily="50" charset="-128"/>
                        </a:rPr>
                        <a:t>頁　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章経済再生に向けた具体的施策</a:t>
                      </a:r>
                      <a:r>
                        <a:rPr kumimoji="1" lang="ja-JP" altLang="en-US" sz="1400" b="1" i="0" u="none" strike="noStrike" kern="1200" baseline="0" dirty="0">
                          <a:solidFill>
                            <a:schemeClr val="bg1"/>
                          </a:solidFill>
                          <a:latin typeface="Meiryo UI" panose="020B0604030504040204" pitchFamily="50" charset="-128"/>
                          <a:ea typeface="Meiryo UI" panose="020B0604030504040204" pitchFamily="50" charset="-128"/>
                          <a:cs typeface="+mn-cs"/>
                        </a:rPr>
                        <a:t>）</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561871678"/>
                  </a:ext>
                </a:extLst>
              </a:tr>
              <a:tr h="76164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nSpc>
                          <a:spcPct val="110000"/>
                        </a:lnSpc>
                      </a:pP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新型コロナウイルス感染症の影響の下で債務が増大した中小企業・小規模事業者の収益力改善・債務減免を含めた事業再生・再チャレンジを支援することで、</a:t>
                      </a:r>
                      <a:endParaRPr lang="en-US" altLang="ja-JP" sz="1100" dirty="0">
                        <a:latin typeface="Meiryo UI" panose="020B0604030504040204" pitchFamily="50" charset="-128"/>
                        <a:ea typeface="Meiryo UI" panose="020B0604030504040204" pitchFamily="50" charset="-128"/>
                      </a:endParaRPr>
                    </a:p>
                    <a:p>
                      <a:pPr>
                        <a:lnSpc>
                          <a:spcPct val="110000"/>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過剰債務を克服し、未来につなげるべく、信用保証制度において、借換え需要に加え、新たな資金需要にも対応する制度を 創設するとともに、資本性資金</a:t>
                      </a:r>
                      <a:endParaRPr lang="en-US" altLang="ja-JP" sz="1100" dirty="0">
                        <a:latin typeface="Meiryo UI" panose="020B0604030504040204" pitchFamily="50" charset="-128"/>
                        <a:ea typeface="Meiryo UI" panose="020B0604030504040204" pitchFamily="50" charset="-128"/>
                      </a:endParaRPr>
                    </a:p>
                    <a:p>
                      <a:pPr>
                        <a:lnSpc>
                          <a:spcPct val="110000"/>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（劣後ローン）への転換による資金繰り円滑化等を図る。事業再生については、知見・ノウハウの集約・展開を図るとともに、地域交通等への重点的な支援を行う。</a:t>
                      </a:r>
                      <a:endParaRPr lang="en-US" altLang="ja-JP" sz="1100" dirty="0">
                        <a:latin typeface="Meiryo UI" panose="020B0604030504040204" pitchFamily="50" charset="-128"/>
                        <a:ea typeface="Meiryo UI" panose="020B0604030504040204" pitchFamily="50" charset="-128"/>
                      </a:endParaRPr>
                    </a:p>
                    <a:p>
                      <a:pPr>
                        <a:lnSpc>
                          <a:spcPct val="110000"/>
                        </a:lnSpc>
                      </a:pPr>
                      <a:r>
                        <a:rPr lang="en-US" altLang="ja-JP" sz="1100" dirty="0">
                          <a:solidFill>
                            <a:srgbClr val="C00000"/>
                          </a:solidFill>
                          <a:latin typeface="Meiryo UI" panose="020B0604030504040204" pitchFamily="50" charset="-128"/>
                          <a:ea typeface="Meiryo UI" panose="020B0604030504040204" pitchFamily="50" charset="-128"/>
                        </a:rPr>
                        <a:t>    </a:t>
                      </a:r>
                      <a:r>
                        <a:rPr lang="ja-JP" altLang="en-US" sz="1100" dirty="0">
                          <a:solidFill>
                            <a:srgbClr val="C00000"/>
                          </a:solidFill>
                          <a:latin typeface="Meiryo UI" panose="020B0604030504040204" pitchFamily="50" charset="-128"/>
                          <a:ea typeface="Meiryo UI" panose="020B0604030504040204" pitchFamily="50" charset="-128"/>
                        </a:rPr>
                        <a:t>個人保証に依存しない融資慣行の確立に向けた施策を年内に取りまとめる</a:t>
                      </a:r>
                      <a:r>
                        <a:rPr lang="ja-JP" altLang="en-US"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203207"/>
                  </a:ext>
                </a:extLst>
              </a:tr>
            </a:tbl>
          </a:graphicData>
        </a:graphic>
      </p:graphicFrame>
    </p:spTree>
    <p:extLst>
      <p:ext uri="{BB962C8B-B14F-4D97-AF65-F5344CB8AC3E}">
        <p14:creationId xmlns:p14="http://schemas.microsoft.com/office/powerpoint/2010/main" val="61043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２．プロパー融資借換特別保証制度　制度概要　</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3</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5" name="四角形 142">
            <a:extLst>
              <a:ext uri="{FF2B5EF4-FFF2-40B4-BE49-F238E27FC236}">
                <a16:creationId xmlns:a16="http://schemas.microsoft.com/office/drawing/2014/main" id="{B1AFE6EA-572C-C2B1-A360-B7B5BE3E5E37}"/>
              </a:ext>
            </a:extLst>
          </p:cNvPr>
          <p:cNvGraphicFramePr>
            <a:graphicFrameLocks noGrp="1"/>
          </p:cNvGraphicFramePr>
          <p:nvPr>
            <p:extLst>
              <p:ext uri="{D42A27DB-BD31-4B8C-83A1-F6EECF244321}">
                <p14:modId xmlns:p14="http://schemas.microsoft.com/office/powerpoint/2010/main" val="2122347825"/>
              </p:ext>
            </p:extLst>
          </p:nvPr>
        </p:nvGraphicFramePr>
        <p:xfrm>
          <a:off x="90002" y="383177"/>
          <a:ext cx="9731006" cy="5776438"/>
        </p:xfrm>
        <a:graphic>
          <a:graphicData uri="http://schemas.openxmlformats.org/drawingml/2006/table">
            <a:tbl>
              <a:tblPr firstRow="1" bandRow="1">
                <a:tableStyleId>{7DF18680-E054-41AD-8BC1-D1AEF772440D}</a:tableStyleId>
              </a:tblPr>
              <a:tblGrid>
                <a:gridCol w="1174410">
                  <a:extLst>
                    <a:ext uri="{9D8B030D-6E8A-4147-A177-3AD203B41FA5}">
                      <a16:colId xmlns:a16="http://schemas.microsoft.com/office/drawing/2014/main" val="20000"/>
                    </a:ext>
                  </a:extLst>
                </a:gridCol>
                <a:gridCol w="8556596">
                  <a:extLst>
                    <a:ext uri="{9D8B030D-6E8A-4147-A177-3AD203B41FA5}">
                      <a16:colId xmlns:a16="http://schemas.microsoft.com/office/drawing/2014/main" val="20001"/>
                    </a:ext>
                  </a:extLst>
                </a:gridCol>
              </a:tblGrid>
              <a:tr h="374036">
                <a:tc>
                  <a:txBody>
                    <a:bodyPr/>
                    <a:lstStyle/>
                    <a:p>
                      <a:pPr algn="ctr"/>
                      <a:r>
                        <a:rPr kumimoji="1" lang="ja-JP" altLang="en-US" sz="1600" dirty="0">
                          <a:latin typeface="Meiryo UI" panose="020B0604030504040204" pitchFamily="50" charset="-128"/>
                          <a:ea typeface="Meiryo UI" panose="020B0604030504040204" pitchFamily="50" charset="-128"/>
                        </a:rPr>
                        <a:t>項　目</a:t>
                      </a:r>
                      <a:endParaRPr kumimoji="1" lang="ja-JP" altLang="en-US" sz="1600" dirty="0">
                        <a:latin typeface="Meiryo UI" panose="020B0604030504040204" pitchFamily="50" charset="-128"/>
                        <a:ea typeface="Meiryo UI" panose="020B0604030504040204" pitchFamily="50" charset="-128"/>
                        <a:cs typeface="+mn-lt"/>
                      </a:endParaRPr>
                    </a:p>
                  </a:txBody>
                  <a:tcPr anchor="ctr">
                    <a:solidFill>
                      <a:schemeClr val="bg1">
                        <a:lumMod val="65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プロパー融資借換特別保証制度（略称：プロパー借換）</a:t>
                      </a:r>
                      <a:endParaRPr kumimoji="1" lang="ja-JP" altLang="en-US" sz="16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0000"/>
                  </a:ext>
                </a:extLst>
              </a:tr>
              <a:tr h="344399">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cs typeface="+mn-lt"/>
                        </a:rPr>
                        <a:t>目的</a:t>
                      </a:r>
                    </a:p>
                  </a:txBody>
                  <a:tcPr anchor="ctr">
                    <a:solidFill>
                      <a:schemeClr val="bg1">
                        <a:lumMod val="75000"/>
                      </a:schemeClr>
                    </a:solidFill>
                  </a:tcPr>
                </a:tc>
                <a:tc>
                  <a:txBody>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金融機関に対して経営者保証を含む保証人を提供した既往のプロパー融資について、</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金融機関において保証人を解除する意向はあるものの、その全部について解除することが困難な場合等において、</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一定の要件を満たすことを条件として、保証人を提供しない本制度への借換えを認めることにより、</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経営者保証に依存しない融資慣行の確立を更に加速させ、もって中小企業者の事業の発展の促進を図ることを目的とする</a:t>
                      </a:r>
                      <a:r>
                        <a:rPr kumimoji="0" lang="ja-JP"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50124484"/>
                  </a:ext>
                </a:extLst>
              </a:tr>
              <a:tr h="357864">
                <a:tc>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申込人</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資格要件</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rPr>
                        <a:t> </a:t>
                      </a:r>
                      <a:r>
                        <a:rPr kumimoji="1" lang="ja-JP" altLang="ja-JP" sz="1200" kern="1200" dirty="0">
                          <a:solidFill>
                            <a:schemeClr val="dk1"/>
                          </a:solidFill>
                          <a:effectLst/>
                          <a:latin typeface="Meiryo UI" panose="020B0604030504040204" pitchFamily="50" charset="-128"/>
                          <a:ea typeface="Meiryo UI" panose="020B0604030504040204" pitchFamily="50" charset="-128"/>
                        </a:rPr>
                        <a:t>申込金融機関から</a:t>
                      </a:r>
                      <a:r>
                        <a:rPr kumimoji="1" lang="ja-JP" altLang="en-US" sz="1200" kern="1200" dirty="0">
                          <a:solidFill>
                            <a:schemeClr val="dk1"/>
                          </a:solidFill>
                          <a:effectLst/>
                          <a:latin typeface="Meiryo UI" panose="020B0604030504040204" pitchFamily="50" charset="-128"/>
                          <a:ea typeface="Meiryo UI" panose="020B0604030504040204" pitchFamily="50" charset="-128"/>
                        </a:rPr>
                        <a:t>経営者保証</a:t>
                      </a:r>
                      <a:r>
                        <a:rPr kumimoji="1" lang="ja-JP" altLang="ja-JP" sz="1200" kern="1200" dirty="0">
                          <a:solidFill>
                            <a:schemeClr val="dk1"/>
                          </a:solidFill>
                          <a:effectLst/>
                          <a:latin typeface="Meiryo UI" panose="020B0604030504040204" pitchFamily="50" charset="-128"/>
                          <a:ea typeface="Meiryo UI" panose="020B0604030504040204" pitchFamily="50" charset="-128"/>
                        </a:rPr>
                        <a:t>を提供したプロパー融資を受けており、次の（１）から（４）までに定める全ての要件を満たす法人</a:t>
                      </a:r>
                      <a:endParaRPr kumimoji="1" lang="en-US" altLang="ja-JP" sz="1200" kern="1200" dirty="0">
                        <a:solidFill>
                          <a:schemeClr val="dk1"/>
                        </a:solidFill>
                        <a:effectLst/>
                        <a:latin typeface="Meiryo UI" panose="020B0604030504040204" pitchFamily="50" charset="-128"/>
                        <a:ea typeface="Meiryo UI" panose="020B0604030504040204" pitchFamily="50" charset="-128"/>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rPr>
                        <a:t>（１）から（３）までについては、信用保証協会への申込日の直前の決算によるものとし、</a:t>
                      </a:r>
                      <a:endParaRPr kumimoji="1" lang="en-US" altLang="ja-JP" sz="1200" kern="1200" dirty="0">
                        <a:solidFill>
                          <a:schemeClr val="dk1"/>
                        </a:solidFill>
                        <a:effectLst/>
                        <a:latin typeface="Meiryo UI" panose="020B0604030504040204" pitchFamily="50" charset="-128"/>
                        <a:ea typeface="Meiryo UI" panose="020B0604030504040204" pitchFamily="50" charset="-128"/>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rPr>
                        <a:t>（４）については保証協会申込日に満たすことを要する</a:t>
                      </a:r>
                      <a:r>
                        <a:rPr kumimoji="1" lang="en-US" altLang="ja-JP" sz="1000" b="1" kern="1200" dirty="0">
                          <a:solidFill>
                            <a:srgbClr val="C00000"/>
                          </a:solidFill>
                          <a:effectLst/>
                          <a:latin typeface="Meiryo UI" panose="020B0604030504040204" pitchFamily="50" charset="-128"/>
                          <a:ea typeface="Meiryo UI" panose="020B0604030504040204" pitchFamily="50" charset="-128"/>
                        </a:rPr>
                        <a:t>※</a:t>
                      </a:r>
                      <a:r>
                        <a:rPr kumimoji="1" lang="ja-JP" altLang="en-US" sz="1000" b="1" kern="1200" dirty="0">
                          <a:solidFill>
                            <a:srgbClr val="C00000"/>
                          </a:solidFill>
                          <a:effectLst/>
                          <a:latin typeface="Meiryo UI" panose="020B0604030504040204" pitchFamily="50" charset="-128"/>
                          <a:ea typeface="Meiryo UI" panose="020B0604030504040204" pitchFamily="50" charset="-128"/>
                        </a:rPr>
                        <a:t>１</a:t>
                      </a:r>
                      <a:endParaRPr kumimoji="1" lang="en-US" altLang="ja-JP" sz="1000" b="1" kern="1200" dirty="0">
                        <a:solidFill>
                          <a:srgbClr val="C00000"/>
                        </a:solidFill>
                        <a:effectLst/>
                        <a:latin typeface="Meiryo UI" panose="020B0604030504040204" pitchFamily="50" charset="-128"/>
                        <a:ea typeface="Meiryo UI" panose="020B0604030504040204" pitchFamily="50" charset="-128"/>
                      </a:endParaRPr>
                    </a:p>
                    <a:p>
                      <a:pPr>
                        <a:lnSpc>
                          <a:spcPct val="50000"/>
                        </a:lnSpc>
                      </a:pPr>
                      <a:endParaRPr kumimoji="1" lang="ja-JP" altLang="ja-JP" sz="1200" kern="1200" dirty="0">
                        <a:solidFill>
                          <a:schemeClr val="dk1"/>
                        </a:solidFill>
                        <a:effectLst/>
                        <a:latin typeface="Meiryo UI" panose="020B0604030504040204" pitchFamily="50" charset="-128"/>
                        <a:ea typeface="Meiryo UI" panose="020B0604030504040204" pitchFamily="50" charset="-128"/>
                      </a:endParaRPr>
                    </a:p>
                    <a:p>
                      <a:r>
                        <a:rPr kumimoji="1" lang="ja-JP" altLang="ja-JP" sz="1200" kern="1200" dirty="0">
                          <a:solidFill>
                            <a:schemeClr val="dk1"/>
                          </a:solidFill>
                          <a:effectLst/>
                          <a:latin typeface="Meiryo UI" panose="020B0604030504040204" pitchFamily="50" charset="-128"/>
                          <a:ea typeface="Meiryo UI" panose="020B0604030504040204" pitchFamily="50" charset="-128"/>
                        </a:rPr>
                        <a:t>（１）資産超過</a:t>
                      </a:r>
                      <a:r>
                        <a:rPr kumimoji="1" lang="ja-JP" altLang="en-US" sz="1200" kern="1200" dirty="0">
                          <a:solidFill>
                            <a:schemeClr val="dk1"/>
                          </a:solidFill>
                          <a:effectLst/>
                          <a:latin typeface="Meiryo UI" panose="020B0604030504040204" pitchFamily="50" charset="-128"/>
                          <a:ea typeface="Meiryo UI" panose="020B0604030504040204" pitchFamily="50" charset="-128"/>
                        </a:rPr>
                        <a:t>であること</a:t>
                      </a:r>
                      <a:r>
                        <a:rPr kumimoji="1" lang="en-US" altLang="ja-JP" sz="1200" kern="1200" dirty="0">
                          <a:solidFill>
                            <a:schemeClr val="dk1"/>
                          </a:solidFill>
                          <a:effectLst/>
                          <a:latin typeface="Meiryo UI" panose="020B0604030504040204" pitchFamily="50" charset="-128"/>
                          <a:ea typeface="Meiryo UI" panose="020B0604030504040204" pitchFamily="50" charset="-128"/>
                        </a:rPr>
                        <a:t> </a:t>
                      </a:r>
                      <a:r>
                        <a:rPr kumimoji="1" lang="ja-JP" altLang="en-US" sz="1200" kern="1200" dirty="0">
                          <a:solidFill>
                            <a:schemeClr val="dk1"/>
                          </a:solidFill>
                          <a:effectLst/>
                          <a:latin typeface="Meiryo UI" panose="020B0604030504040204" pitchFamily="50" charset="-128"/>
                          <a:ea typeface="Meiryo UI" panose="020B0604030504040204" pitchFamily="50" charset="-128"/>
                        </a:rPr>
                        <a:t>　</a:t>
                      </a:r>
                      <a:r>
                        <a:rPr kumimoji="1" lang="en-US" altLang="ja-JP" sz="1200" kern="1200" dirty="0">
                          <a:solidFill>
                            <a:schemeClr val="dk1"/>
                          </a:solidFill>
                          <a:effectLst/>
                          <a:latin typeface="Meiryo UI" panose="020B0604030504040204" pitchFamily="50" charset="-128"/>
                          <a:ea typeface="Meiryo UI" panose="020B0604030504040204" pitchFamily="50" charset="-128"/>
                        </a:rPr>
                        <a:t>                   </a:t>
                      </a:r>
                      <a:r>
                        <a:rPr kumimoji="1" lang="ja-JP" altLang="ja-JP" sz="1200" kern="1200" dirty="0">
                          <a:solidFill>
                            <a:schemeClr val="dk1"/>
                          </a:solidFill>
                          <a:effectLst/>
                          <a:latin typeface="Meiryo UI" panose="020B0604030504040204" pitchFamily="50" charset="-128"/>
                          <a:ea typeface="Meiryo UI" panose="020B0604030504040204" pitchFamily="50" charset="-128"/>
                        </a:rPr>
                        <a:t>（２）ＥＢＩＴＤＡ有利子負債倍率</a:t>
                      </a:r>
                      <a:r>
                        <a:rPr kumimoji="1" lang="en-US" altLang="ja-JP" sz="1000" b="1" kern="1200" dirty="0">
                          <a:solidFill>
                            <a:srgbClr val="C00000"/>
                          </a:solidFill>
                          <a:effectLst/>
                          <a:latin typeface="Meiryo UI" panose="020B0604030504040204" pitchFamily="50" charset="-128"/>
                          <a:ea typeface="Meiryo UI" panose="020B0604030504040204" pitchFamily="50" charset="-128"/>
                        </a:rPr>
                        <a:t>※</a:t>
                      </a:r>
                      <a:r>
                        <a:rPr kumimoji="1" lang="ja-JP" altLang="en-US" sz="1000" b="1" kern="1200" dirty="0">
                          <a:solidFill>
                            <a:srgbClr val="C00000"/>
                          </a:solidFill>
                          <a:effectLst/>
                          <a:latin typeface="Meiryo UI" panose="020B0604030504040204" pitchFamily="50" charset="-128"/>
                          <a:ea typeface="Meiryo UI" panose="020B0604030504040204" pitchFamily="50" charset="-128"/>
                        </a:rPr>
                        <a:t>２</a:t>
                      </a:r>
                      <a:r>
                        <a:rPr kumimoji="1" lang="ja-JP" altLang="en-US" sz="1200" b="0" kern="1200" dirty="0">
                          <a:solidFill>
                            <a:schemeClr val="tx1"/>
                          </a:solidFill>
                          <a:effectLst/>
                          <a:latin typeface="Meiryo UI" panose="020B0604030504040204" pitchFamily="50" charset="-128"/>
                          <a:ea typeface="Meiryo UI" panose="020B0604030504040204" pitchFamily="50" charset="-128"/>
                        </a:rPr>
                        <a:t>が</a:t>
                      </a:r>
                      <a:r>
                        <a:rPr kumimoji="1" lang="ja-JP" altLang="ja-JP" sz="1200" kern="1200" dirty="0">
                          <a:solidFill>
                            <a:schemeClr val="dk1"/>
                          </a:solidFill>
                          <a:effectLst/>
                          <a:latin typeface="Meiryo UI" panose="020B0604030504040204" pitchFamily="50" charset="-128"/>
                          <a:ea typeface="Meiryo UI" panose="020B0604030504040204" pitchFamily="50" charset="-128"/>
                        </a:rPr>
                        <a:t>１５倍以内</a:t>
                      </a:r>
                      <a:r>
                        <a:rPr kumimoji="1" lang="ja-JP" altLang="en-US" sz="1200" kern="1200" dirty="0">
                          <a:solidFill>
                            <a:schemeClr val="dk1"/>
                          </a:solidFill>
                          <a:effectLst/>
                          <a:latin typeface="Meiryo UI" panose="020B0604030504040204" pitchFamily="50" charset="-128"/>
                          <a:ea typeface="Meiryo UI" panose="020B0604030504040204" pitchFamily="50" charset="-128"/>
                        </a:rPr>
                        <a:t>であること</a:t>
                      </a:r>
                      <a:endParaRPr kumimoji="1" lang="ja-JP" altLang="ja-JP" sz="1200" kern="1200" dirty="0">
                        <a:solidFill>
                          <a:schemeClr val="dk1"/>
                        </a:solidFill>
                        <a:effectLst/>
                        <a:latin typeface="Meiryo UI" panose="020B0604030504040204" pitchFamily="50" charset="-128"/>
                        <a:ea typeface="Meiryo UI" panose="020B0604030504040204" pitchFamily="50" charset="-128"/>
                      </a:endParaRPr>
                    </a:p>
                    <a:p>
                      <a:r>
                        <a:rPr kumimoji="1" lang="ja-JP" altLang="ja-JP" sz="1200" kern="1200" dirty="0">
                          <a:solidFill>
                            <a:schemeClr val="dk1"/>
                          </a:solidFill>
                          <a:effectLst/>
                          <a:latin typeface="Meiryo UI" panose="020B0604030504040204" pitchFamily="50" charset="-128"/>
                          <a:ea typeface="Meiryo UI" panose="020B0604030504040204" pitchFamily="50" charset="-128"/>
                        </a:rPr>
                        <a:t>（３）法人・個人の分離</a:t>
                      </a:r>
                      <a:r>
                        <a:rPr kumimoji="1" lang="ja-JP" altLang="en-US" sz="1200" kern="1200" dirty="0">
                          <a:solidFill>
                            <a:schemeClr val="dk1"/>
                          </a:solidFill>
                          <a:effectLst/>
                          <a:latin typeface="Meiryo UI" panose="020B0604030504040204" pitchFamily="50" charset="-128"/>
                          <a:ea typeface="Meiryo UI" panose="020B0604030504040204" pitchFamily="50" charset="-128"/>
                        </a:rPr>
                        <a:t>がなされていること</a:t>
                      </a:r>
                      <a:r>
                        <a:rPr kumimoji="1" lang="en-US" altLang="ja-JP" sz="1200" kern="1200" dirty="0">
                          <a:solidFill>
                            <a:schemeClr val="dk1"/>
                          </a:solidFill>
                          <a:effectLst/>
                          <a:latin typeface="Meiryo UI" panose="020B0604030504040204" pitchFamily="50" charset="-128"/>
                          <a:ea typeface="Meiryo UI" panose="020B0604030504040204" pitchFamily="50" charset="-128"/>
                        </a:rPr>
                        <a:t>   </a:t>
                      </a:r>
                      <a:r>
                        <a:rPr kumimoji="1" lang="ja-JP" altLang="ja-JP" sz="1200" kern="1200" dirty="0">
                          <a:solidFill>
                            <a:schemeClr val="dk1"/>
                          </a:solidFill>
                          <a:effectLst/>
                          <a:latin typeface="Meiryo UI" panose="020B0604030504040204" pitchFamily="50" charset="-128"/>
                          <a:ea typeface="Meiryo UI" panose="020B0604030504040204" pitchFamily="50" charset="-128"/>
                        </a:rPr>
                        <a:t>（４）返済緩和している借入金</a:t>
                      </a:r>
                      <a:r>
                        <a:rPr kumimoji="1" lang="ja-JP" altLang="en-US" sz="1200" kern="1200" dirty="0">
                          <a:solidFill>
                            <a:schemeClr val="dk1"/>
                          </a:solidFill>
                          <a:effectLst/>
                          <a:latin typeface="Meiryo UI" panose="020B0604030504040204" pitchFamily="50" charset="-128"/>
                          <a:ea typeface="Meiryo UI" panose="020B0604030504040204" pitchFamily="50" charset="-128"/>
                        </a:rPr>
                        <a:t>がないこと</a:t>
                      </a:r>
                      <a:endParaRPr kumimoji="1" lang="en-US" altLang="ja-JP" sz="1200" kern="1200" dirty="0">
                        <a:solidFill>
                          <a:schemeClr val="dk1"/>
                        </a:solidFill>
                        <a:effectLst/>
                        <a:latin typeface="Meiryo UI" panose="020B0604030504040204" pitchFamily="50" charset="-128"/>
                        <a:ea typeface="Meiryo UI" panose="020B0604030504040204" pitchFamily="50" charset="-128"/>
                      </a:endParaRPr>
                    </a:p>
                    <a:p>
                      <a:endParaRPr kumimoji="1" lang="en-US" altLang="ja-JP" sz="1200" kern="1200" dirty="0">
                        <a:solidFill>
                          <a:schemeClr val="dk1"/>
                        </a:solidFill>
                        <a:effectLst/>
                        <a:latin typeface="Meiryo UI" panose="020B0604030504040204" pitchFamily="50" charset="-128"/>
                        <a:ea typeface="Meiryo UI" panose="020B0604030504040204" pitchFamily="50" charset="-128"/>
                      </a:endParaRPr>
                    </a:p>
                    <a:p>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001"/>
                  </a:ext>
                </a:extLst>
              </a:tr>
              <a:tr h="320116">
                <a:tc>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申込方法</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金融機関経由</a:t>
                      </a:r>
                      <a:endParaRPr kumimoji="1" lang="ja-JP" altLang="en-US" sz="1200" b="0" dirty="0">
                        <a:solidFill>
                          <a:schemeClr val="tx1"/>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0002"/>
                  </a:ext>
                </a:extLst>
              </a:tr>
              <a:tr h="477114">
                <a:tc>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保証限度額</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l">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２億８</a:t>
                      </a:r>
                      <a:r>
                        <a:rPr kumimoji="1" lang="ja-JP" altLang="en-US" sz="1200" b="0" spc="-30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０００万円（組合等 ４億８</a:t>
                      </a:r>
                      <a:r>
                        <a:rPr kumimoji="1" lang="ja-JP" altLang="en-US" sz="1200" b="0" spc="-30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０００万円）</a:t>
                      </a:r>
                    </a:p>
                    <a:p>
                      <a:pPr algn="l">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普通保険にかかる保証　２億円（組合等 ４億円）無担保保険にかかる保証　８</a:t>
                      </a:r>
                      <a:r>
                        <a:rPr kumimoji="1" lang="ja-JP" altLang="en-US" sz="1200" b="0" spc="-30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０００万円</a:t>
                      </a:r>
                    </a:p>
                    <a:p>
                      <a:pPr algn="l">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なお、普通保険にかかる保証及び無担保保険にかかる保証ともに一般分に限る。</a:t>
                      </a:r>
                    </a:p>
                    <a:p>
                      <a:pPr algn="l">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ただし、申込金融機関における</a:t>
                      </a:r>
                      <a:r>
                        <a:rPr kumimoji="1" lang="ja-JP" altLang="en-US" sz="1200" b="1" dirty="0">
                          <a:solidFill>
                            <a:srgbClr val="C00000"/>
                          </a:solidFill>
                          <a:latin typeface="Meiryo UI" panose="020B0604030504040204" pitchFamily="50" charset="-128"/>
                          <a:ea typeface="Meiryo UI" panose="020B0604030504040204" pitchFamily="50" charset="-128"/>
                        </a:rPr>
                        <a:t>保証限度額（既往の本制度残高を含む）は申込金融機関において経営者保証を提供していない</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l">
                        <a:lnSpc>
                          <a:spcPct val="110000"/>
                        </a:lnSpc>
                      </a:pPr>
                      <a:r>
                        <a:rPr kumimoji="1" lang="ja-JP" altLang="en-US" sz="1200" b="1" dirty="0">
                          <a:solidFill>
                            <a:srgbClr val="C00000"/>
                          </a:solidFill>
                          <a:latin typeface="Meiryo UI" panose="020B0604030504040204" pitchFamily="50" charset="-128"/>
                          <a:ea typeface="Meiryo UI" panose="020B0604030504040204" pitchFamily="50" charset="-128"/>
                        </a:rPr>
                        <a:t>プロパー融資残高（金融機関の責務（１</a:t>
                      </a:r>
                      <a:r>
                        <a:rPr kumimoji="1" lang="ja-JP" altLang="en-US" sz="1200" b="1" spc="-1000" baseline="0" dirty="0">
                          <a:solidFill>
                            <a:srgbClr val="C00000"/>
                          </a:solidFill>
                          <a:latin typeface="Meiryo UI" panose="020B0604030504040204" pitchFamily="50" charset="-128"/>
                          <a:ea typeface="Meiryo UI" panose="020B0604030504040204" pitchFamily="50" charset="-128"/>
                        </a:rPr>
                        <a:t>）</a:t>
                      </a:r>
                      <a:r>
                        <a:rPr kumimoji="1" lang="ja-JP" altLang="en-US" sz="1200" b="1" spc="-150" dirty="0">
                          <a:solidFill>
                            <a:srgbClr val="C00000"/>
                          </a:solidFill>
                          <a:latin typeface="Meiryo UI" panose="020B0604030504040204" pitchFamily="50" charset="-128"/>
                          <a:ea typeface="Meiryo UI" panose="020B0604030504040204" pitchFamily="50" charset="-128"/>
                        </a:rPr>
                        <a:t>（</a:t>
                      </a:r>
                      <a:r>
                        <a:rPr kumimoji="1" lang="ja-JP" altLang="en-US" sz="1200" b="1" dirty="0">
                          <a:solidFill>
                            <a:srgbClr val="C00000"/>
                          </a:solidFill>
                          <a:latin typeface="Meiryo UI" panose="020B0604030504040204" pitchFamily="50" charset="-128"/>
                          <a:ea typeface="Meiryo UI" panose="020B0604030504040204" pitchFamily="50" charset="-128"/>
                        </a:rPr>
                        <a:t>２）のいずれかまたは両方を実行した融資の残高を含む）の範囲内</a:t>
                      </a:r>
                      <a:r>
                        <a:rPr kumimoji="1" lang="ja-JP" altLang="en-US" sz="1200" b="0" dirty="0">
                          <a:solidFill>
                            <a:schemeClr val="tx1"/>
                          </a:solidFill>
                          <a:latin typeface="Meiryo UI" panose="020B0604030504040204" pitchFamily="50" charset="-128"/>
                          <a:ea typeface="Meiryo UI" panose="020B0604030504040204" pitchFamily="50" charset="-128"/>
                        </a:rPr>
                        <a:t>とする。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l"/>
                      <a:endParaRPr kumimoji="1" lang="en-US" altLang="ja-JP" sz="1200" b="0" dirty="0">
                        <a:solidFill>
                          <a:schemeClr val="tx1"/>
                        </a:solidFill>
                        <a:latin typeface="Meiryo UI" panose="020B0604030504040204" pitchFamily="50" charset="-128"/>
                        <a:ea typeface="Meiryo UI" panose="020B0604030504040204" pitchFamily="50" charset="-128"/>
                        <a:cs typeface="+mn-lt"/>
                      </a:endParaRPr>
                    </a:p>
                    <a:p>
                      <a:pPr algn="l"/>
                      <a:endParaRPr kumimoji="1" lang="en-US" altLang="ja-JP" sz="1200" b="0" dirty="0">
                        <a:solidFill>
                          <a:schemeClr val="tx1"/>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0003"/>
                  </a:ext>
                </a:extLst>
              </a:tr>
              <a:tr h="251384">
                <a:tc>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保証割合</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責任共有対象（８０％保証）</a:t>
                      </a:r>
                      <a:endParaRPr kumimoji="1" lang="ja-JP" altLang="en-US" sz="12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0004"/>
                  </a:ext>
                </a:extLst>
              </a:tr>
              <a:tr h="324000">
                <a:tc>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対象資金</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事業資金であって、</a:t>
                      </a:r>
                      <a:r>
                        <a:rPr kumimoji="1" lang="ja-JP" altLang="en-US" sz="1200" dirty="0">
                          <a:solidFill>
                            <a:schemeClr val="tx1"/>
                          </a:solidFill>
                          <a:latin typeface="Meiryo UI" panose="020B0604030504040204" pitchFamily="50" charset="-128"/>
                          <a:ea typeface="Meiryo UI" panose="020B0604030504040204" pitchFamily="50" charset="-128"/>
                        </a:rPr>
                        <a:t>経営者保証</a:t>
                      </a:r>
                      <a:r>
                        <a:rPr kumimoji="1" lang="ja-JP" altLang="en-US" sz="1200" dirty="0">
                          <a:latin typeface="Meiryo UI" panose="020B0604030504040204" pitchFamily="50" charset="-128"/>
                          <a:ea typeface="Meiryo UI" panose="020B0604030504040204" pitchFamily="50" charset="-128"/>
                        </a:rPr>
                        <a:t>（個人に限る。以下同様）を提供している</a:t>
                      </a:r>
                      <a:r>
                        <a:rPr kumimoji="1" lang="ja-JP" altLang="en-US" sz="1200" b="1" dirty="0">
                          <a:solidFill>
                            <a:srgbClr val="C00000"/>
                          </a:solidFill>
                          <a:latin typeface="Meiryo UI" panose="020B0604030504040204" pitchFamily="50" charset="-128"/>
                          <a:ea typeface="Meiryo UI" panose="020B0604030504040204" pitchFamily="50" charset="-128"/>
                        </a:rPr>
                        <a:t>申込金融機関の既往プロパー融資の返済資金</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l"/>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endParaRPr kumimoji="1" lang="en-US" altLang="ja-JP" sz="12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7" name="テキスト ボックス 6">
            <a:extLst>
              <a:ext uri="{FF2B5EF4-FFF2-40B4-BE49-F238E27FC236}">
                <a16:creationId xmlns:a16="http://schemas.microsoft.com/office/drawing/2014/main" id="{997D687B-C1E9-EC29-FA1A-0C8DF07A7F40}"/>
              </a:ext>
            </a:extLst>
          </p:cNvPr>
          <p:cNvSpPr txBox="1"/>
          <p:nvPr/>
        </p:nvSpPr>
        <p:spPr>
          <a:xfrm>
            <a:off x="82731" y="6168760"/>
            <a:ext cx="9733267" cy="600164"/>
          </a:xfrm>
          <a:prstGeom prst="rect">
            <a:avLst/>
          </a:prstGeom>
          <a:noFill/>
        </p:spPr>
        <p:txBody>
          <a:bodyPr wrap="square" rtlCol="0">
            <a:spAutoFit/>
          </a:bodyPr>
          <a:lstStyle/>
          <a:p>
            <a:r>
              <a:rPr kumimoji="1" lang="en-US" altLang="ja-JP" sz="1100" b="1" dirty="0">
                <a:solidFill>
                  <a:srgbClr val="C00000"/>
                </a:solidFill>
                <a:latin typeface="Meiryo UI" panose="020B0604030504040204" pitchFamily="50" charset="-128"/>
                <a:ea typeface="Meiryo UI" panose="020B0604030504040204" pitchFamily="50" charset="-128"/>
              </a:rPr>
              <a:t>※</a:t>
            </a:r>
            <a:r>
              <a:rPr kumimoji="1" lang="ja-JP" altLang="en-US" sz="1100" b="1" dirty="0">
                <a:solidFill>
                  <a:srgbClr val="C00000"/>
                </a:solidFill>
                <a:latin typeface="Meiryo UI" panose="020B0604030504040204" pitchFamily="50" charset="-128"/>
                <a:ea typeface="Meiryo UI" panose="020B0604030504040204" pitchFamily="50" charset="-128"/>
              </a:rPr>
              <a:t>１</a:t>
            </a:r>
            <a:r>
              <a:rPr kumimoji="1" lang="ja-JP" altLang="en-US" sz="1100" dirty="0">
                <a:latin typeface="Meiryo UI" panose="020B0604030504040204" pitchFamily="50" charset="-128"/>
                <a:ea typeface="Meiryo UI" panose="020B0604030504040204" pitchFamily="50" charset="-128"/>
              </a:rPr>
              <a:t>危機関連保証が発動されている期間中や新型コロナウィルス感染症に係る経営安定関連保証４号の指定期間中</a:t>
            </a:r>
            <a:r>
              <a:rPr kumimoji="1" lang="en-US" altLang="ja-JP" sz="1100" dirty="0">
                <a:latin typeface="Meiryo UI" panose="020B0604030504040204" pitchFamily="50" charset="-128"/>
                <a:ea typeface="Meiryo UI" panose="020B0604030504040204" pitchFamily="50" charset="-128"/>
              </a:rPr>
              <a:t>(</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経済産業大臣が延長したときは、その延長した期間</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を含む。）である場合においては、指定した期間の始期の前日</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（新型コロナウイルス感染症の場合は令和２年１月３１日）</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でも差し支えない。</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r>
              <a:rPr kumimoji="1" lang="en-US" altLang="ja-JP" sz="1100" b="1" dirty="0">
                <a:solidFill>
                  <a:srgbClr val="C00000"/>
                </a:solidFill>
                <a:latin typeface="Meiryo UI" panose="020B0604030504040204" pitchFamily="50" charset="-128"/>
                <a:ea typeface="Meiryo UI" panose="020B0604030504040204" pitchFamily="50" charset="-128"/>
              </a:rPr>
              <a:t>※</a:t>
            </a:r>
            <a:r>
              <a:rPr kumimoji="1" lang="ja-JP" altLang="en-US" sz="1100" b="1" dirty="0">
                <a:solidFill>
                  <a:srgbClr val="C00000"/>
                </a:solidFill>
                <a:latin typeface="Meiryo UI" panose="020B0604030504040204" pitchFamily="50" charset="-128"/>
                <a:ea typeface="Meiryo UI" panose="020B0604030504040204" pitchFamily="50" charset="-128"/>
              </a:rPr>
              <a:t>２</a:t>
            </a:r>
            <a:r>
              <a:rPr kumimoji="1" lang="ja-JP" altLang="ja-JP" sz="1100" kern="1200" dirty="0">
                <a:solidFill>
                  <a:schemeClr val="dk1"/>
                </a:solidFill>
                <a:effectLst/>
                <a:latin typeface="Meiryo UI" panose="020B0604030504040204" pitchFamily="50" charset="-128"/>
                <a:ea typeface="Meiryo UI" panose="020B0604030504040204" pitchFamily="50" charset="-128"/>
              </a:rPr>
              <a:t>ＥＢＩＴＤＡ有利子負債倍率</a:t>
            </a:r>
            <a:r>
              <a:rPr kumimoji="1" lang="ja-JP" altLang="en-US" sz="1100" kern="1200" dirty="0">
                <a:solidFill>
                  <a:schemeClr val="dk1"/>
                </a:solidFill>
                <a:effectLst/>
                <a:latin typeface="Meiryo UI" panose="020B0604030504040204" pitchFamily="50" charset="-128"/>
                <a:ea typeface="Meiryo UI" panose="020B0604030504040204" pitchFamily="50" charset="-128"/>
              </a:rPr>
              <a:t>＝</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（借入金・社債－現預金）÷（営業利益＋減価償却費）</a:t>
            </a:r>
          </a:p>
        </p:txBody>
      </p:sp>
      <p:sp>
        <p:nvSpPr>
          <p:cNvPr id="3" name="四角形: 角を丸くする 2">
            <a:extLst>
              <a:ext uri="{FF2B5EF4-FFF2-40B4-BE49-F238E27FC236}">
                <a16:creationId xmlns:a16="http://schemas.microsoft.com/office/drawing/2014/main" id="{08E6B00C-6C97-8E5D-C6B1-4F50E386B09B}"/>
              </a:ext>
            </a:extLst>
          </p:cNvPr>
          <p:cNvSpPr/>
          <p:nvPr/>
        </p:nvSpPr>
        <p:spPr>
          <a:xfrm>
            <a:off x="1994262" y="2742911"/>
            <a:ext cx="7210697" cy="478972"/>
          </a:xfrm>
          <a:prstGeom prst="roundRect">
            <a:avLst>
              <a:gd name="adj" fmla="val 14545"/>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申込人資格要件について、経保解除を目的としたプロパー融資の借換を認めている「事業承継特別保証制度」と  </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同じ財務要件</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D78B248E-B381-4989-E95A-3CE4951EBC8B}"/>
              </a:ext>
            </a:extLst>
          </p:cNvPr>
          <p:cNvSpPr/>
          <p:nvPr/>
        </p:nvSpPr>
        <p:spPr>
          <a:xfrm>
            <a:off x="1921286" y="2705649"/>
            <a:ext cx="255857" cy="21965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p>
        </p:txBody>
      </p:sp>
      <p:sp>
        <p:nvSpPr>
          <p:cNvPr id="10" name="四角形: 角を丸くする 9">
            <a:extLst>
              <a:ext uri="{FF2B5EF4-FFF2-40B4-BE49-F238E27FC236}">
                <a16:creationId xmlns:a16="http://schemas.microsoft.com/office/drawing/2014/main" id="{43BD9DFC-E75F-A52A-8735-DEB93E51DE39}"/>
              </a:ext>
            </a:extLst>
          </p:cNvPr>
          <p:cNvSpPr/>
          <p:nvPr/>
        </p:nvSpPr>
        <p:spPr>
          <a:xfrm>
            <a:off x="1994262" y="4699879"/>
            <a:ext cx="7393578" cy="324376"/>
          </a:xfrm>
          <a:prstGeom prst="roundRect">
            <a:avLst>
              <a:gd name="adj" fmla="val 14545"/>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申込金融機関における本制度の限度額となる経保非徴求</a:t>
            </a:r>
            <a:r>
              <a:rPr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a:solidFill>
                  <a:schemeClr val="tx1"/>
                </a:solidFill>
                <a:latin typeface="Meiryo UI" panose="020B0604030504040204" pitchFamily="50" charset="-128"/>
                <a:ea typeface="Meiryo UI" panose="020B0604030504040204" pitchFamily="50" charset="-128"/>
              </a:rPr>
              <a:t>プロパー融資残高については、保全の有無は問われない</a:t>
            </a:r>
          </a:p>
        </p:txBody>
      </p:sp>
      <p:sp>
        <p:nvSpPr>
          <p:cNvPr id="12" name="四角形: 角を丸くする 11">
            <a:extLst>
              <a:ext uri="{FF2B5EF4-FFF2-40B4-BE49-F238E27FC236}">
                <a16:creationId xmlns:a16="http://schemas.microsoft.com/office/drawing/2014/main" id="{58B82BAC-D378-3802-C189-C43FCF65B7D6}"/>
              </a:ext>
            </a:extLst>
          </p:cNvPr>
          <p:cNvSpPr/>
          <p:nvPr/>
        </p:nvSpPr>
        <p:spPr>
          <a:xfrm>
            <a:off x="1994262" y="5598737"/>
            <a:ext cx="7198680" cy="478972"/>
          </a:xfrm>
          <a:prstGeom prst="roundRect">
            <a:avLst>
              <a:gd name="adj" fmla="val 14545"/>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latin typeface="Meiryo UI" panose="020B0604030504040204" pitchFamily="50" charset="-128"/>
                <a:ea typeface="Meiryo UI" panose="020B0604030504040204" pitchFamily="50" charset="-128"/>
              </a:rPr>
              <a:t>　 </a:t>
            </a:r>
            <a:r>
              <a:rPr lang="ja-JP" altLang="en-US" sz="1200" b="1" dirty="0">
                <a:solidFill>
                  <a:srgbClr val="C00000"/>
                </a:solidFill>
                <a:latin typeface="Meiryo UI" panose="020B0604030504040204" pitchFamily="50" charset="-128"/>
                <a:ea typeface="Meiryo UI" panose="020B0604030504040204" pitchFamily="50" charset="-128"/>
              </a:rPr>
              <a:t>官民で適切にリスクを分担する観点</a:t>
            </a:r>
            <a:r>
              <a:rPr lang="ja-JP" altLang="en-US" sz="1200" dirty="0">
                <a:solidFill>
                  <a:schemeClr val="tx1"/>
                </a:solidFill>
                <a:latin typeface="Meiryo UI" panose="020B0604030504040204" pitchFamily="50" charset="-128"/>
                <a:ea typeface="Meiryo UI" panose="020B0604030504040204" pitchFamily="50" charset="-128"/>
              </a:rPr>
              <a:t>から、借換対象となる既往プロパー融資は「経保あり」に限るとともに、</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借換可能額に上限等を設定。また、</a:t>
            </a:r>
            <a:r>
              <a:rPr lang="ja-JP" altLang="en-US" sz="1200" b="1" dirty="0">
                <a:solidFill>
                  <a:srgbClr val="C00000"/>
                </a:solidFill>
                <a:latin typeface="Meiryo UI" panose="020B0604030504040204" pitchFamily="50" charset="-128"/>
                <a:ea typeface="Meiryo UI" panose="020B0604030504040204" pitchFamily="50" charset="-128"/>
              </a:rPr>
              <a:t>借換対象として他行プロパー融資は不可</a:t>
            </a:r>
            <a:r>
              <a:rPr lang="ja-JP" altLang="en-US" sz="1200" dirty="0">
                <a:solidFill>
                  <a:schemeClr val="tx1"/>
                </a:solidFill>
                <a:latin typeface="Meiryo UI" panose="020B0604030504040204" pitchFamily="50" charset="-128"/>
                <a:ea typeface="Meiryo UI" panose="020B0604030504040204" pitchFamily="50" charset="-128"/>
              </a:rPr>
              <a:t>とする。</a:t>
            </a:r>
            <a:endParaRPr kumimoji="1" lang="ja-JP" altLang="en-US" sz="1200" dirty="0">
              <a:solidFill>
                <a:schemeClr val="tx1"/>
              </a:solidFill>
              <a:highlight>
                <a:srgbClr val="00FF00"/>
              </a:highligh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E62F92C5-67AA-28AD-5EB0-FC6B0E9CA2F1}"/>
              </a:ext>
            </a:extLst>
          </p:cNvPr>
          <p:cNvSpPr/>
          <p:nvPr/>
        </p:nvSpPr>
        <p:spPr>
          <a:xfrm>
            <a:off x="1933301" y="4645441"/>
            <a:ext cx="255857" cy="21965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p>
        </p:txBody>
      </p:sp>
      <p:sp>
        <p:nvSpPr>
          <p:cNvPr id="15" name="楕円 14">
            <a:extLst>
              <a:ext uri="{FF2B5EF4-FFF2-40B4-BE49-F238E27FC236}">
                <a16:creationId xmlns:a16="http://schemas.microsoft.com/office/drawing/2014/main" id="{D5D09628-0A92-A2D8-5D67-0A1D187E3B55}"/>
              </a:ext>
            </a:extLst>
          </p:cNvPr>
          <p:cNvSpPr/>
          <p:nvPr/>
        </p:nvSpPr>
        <p:spPr>
          <a:xfrm>
            <a:off x="1921283" y="5547058"/>
            <a:ext cx="255857" cy="21965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p>
        </p:txBody>
      </p:sp>
    </p:spTree>
    <p:extLst>
      <p:ext uri="{BB962C8B-B14F-4D97-AF65-F5344CB8AC3E}">
        <p14:creationId xmlns:p14="http://schemas.microsoft.com/office/powerpoint/2010/main" val="191125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四角形 142">
            <a:extLst>
              <a:ext uri="{FF2B5EF4-FFF2-40B4-BE49-F238E27FC236}">
                <a16:creationId xmlns:a16="http://schemas.microsoft.com/office/drawing/2014/main" id="{B1AFE6EA-572C-C2B1-A360-B7B5BE3E5E37}"/>
              </a:ext>
            </a:extLst>
          </p:cNvPr>
          <p:cNvGraphicFramePr>
            <a:graphicFrameLocks noGrp="1"/>
          </p:cNvGraphicFramePr>
          <p:nvPr>
            <p:extLst>
              <p:ext uri="{D42A27DB-BD31-4B8C-83A1-F6EECF244321}">
                <p14:modId xmlns:p14="http://schemas.microsoft.com/office/powerpoint/2010/main" val="3755687280"/>
              </p:ext>
            </p:extLst>
          </p:nvPr>
        </p:nvGraphicFramePr>
        <p:xfrm>
          <a:off x="90002" y="388460"/>
          <a:ext cx="9731006" cy="6365796"/>
        </p:xfrm>
        <a:graphic>
          <a:graphicData uri="http://schemas.openxmlformats.org/drawingml/2006/table">
            <a:tbl>
              <a:tblPr firstRow="1" bandRow="1">
                <a:tableStyleId>{7DF18680-E054-41AD-8BC1-D1AEF772440D}</a:tableStyleId>
              </a:tblPr>
              <a:tblGrid>
                <a:gridCol w="1174410">
                  <a:extLst>
                    <a:ext uri="{9D8B030D-6E8A-4147-A177-3AD203B41FA5}">
                      <a16:colId xmlns:a16="http://schemas.microsoft.com/office/drawing/2014/main" val="20000"/>
                    </a:ext>
                  </a:extLst>
                </a:gridCol>
                <a:gridCol w="8556596">
                  <a:extLst>
                    <a:ext uri="{9D8B030D-6E8A-4147-A177-3AD203B41FA5}">
                      <a16:colId xmlns:a16="http://schemas.microsoft.com/office/drawing/2014/main" val="20001"/>
                    </a:ext>
                  </a:extLst>
                </a:gridCol>
              </a:tblGrid>
              <a:tr h="350382">
                <a:tc>
                  <a:txBody>
                    <a:bodyPr/>
                    <a:lstStyle/>
                    <a:p>
                      <a:pPr algn="ctr"/>
                      <a:r>
                        <a:rPr kumimoji="1" lang="ja-JP" altLang="en-US" sz="1600" dirty="0">
                          <a:latin typeface="Meiryo UI" panose="020B0604030504040204" pitchFamily="50" charset="-128"/>
                          <a:ea typeface="Meiryo UI" panose="020B0604030504040204" pitchFamily="50" charset="-128"/>
                        </a:rPr>
                        <a:t>項　目</a:t>
                      </a:r>
                      <a:endParaRPr kumimoji="1" lang="ja-JP" altLang="en-US" sz="1600" dirty="0">
                        <a:latin typeface="Meiryo UI" panose="020B0604030504040204" pitchFamily="50" charset="-128"/>
                        <a:ea typeface="Meiryo UI" panose="020B0604030504040204" pitchFamily="50" charset="-128"/>
                        <a:cs typeface="+mn-lt"/>
                      </a:endParaRPr>
                    </a:p>
                  </a:txBody>
                  <a:tcPr anchor="ctr">
                    <a:solidFill>
                      <a:schemeClr val="bg1">
                        <a:lumMod val="65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プロパー融資借換特別保証制度（略称：プロパー借換）</a:t>
                      </a:r>
                      <a:endParaRPr kumimoji="1" lang="ja-JP" altLang="en-US" sz="16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0000"/>
                  </a:ext>
                </a:extLst>
              </a:tr>
              <a:tr h="34488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対象金融機関</a:t>
                      </a:r>
                      <a:endParaRPr kumimoji="1" lang="ja-JP" altLang="en-US" sz="1200" b="1" dirty="0">
                        <a:solidFill>
                          <a:schemeClr val="tx1"/>
                        </a:solidFill>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約定書締結金融機関</a:t>
                      </a:r>
                      <a:endParaRPr kumimoji="1" lang="ja-JP" altLang="en-US" sz="1200" dirty="0">
                        <a:solidFill>
                          <a:schemeClr val="tx1"/>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962234203"/>
                  </a:ext>
                </a:extLst>
              </a:tr>
              <a:tr h="34488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返済方法</a:t>
                      </a:r>
                      <a:endParaRPr kumimoji="1" lang="ja-JP" altLang="en-US" sz="1200" b="1" dirty="0">
                        <a:solidFill>
                          <a:schemeClr val="tx1"/>
                        </a:solidFill>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一括返済又は分割返済</a:t>
                      </a:r>
                      <a:endParaRPr kumimoji="1" lang="ja-JP" altLang="en-US" sz="1200" dirty="0">
                        <a:solidFill>
                          <a:schemeClr val="tx1"/>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2034548831"/>
                  </a:ext>
                </a:extLst>
              </a:tr>
              <a:tr h="486674">
                <a:tc>
                  <a:txBody>
                    <a:bodyPr/>
                    <a:lstStyle/>
                    <a:p>
                      <a:pPr algn="ctr"/>
                      <a:r>
                        <a:rPr kumimoji="1" lang="ja-JP" altLang="en-US" sz="1200" b="1" dirty="0">
                          <a:latin typeface="Meiryo UI" panose="020B0604030504040204" pitchFamily="50" charset="-128"/>
                          <a:ea typeface="Meiryo UI" panose="020B0604030504040204" pitchFamily="50" charset="-128"/>
                        </a:rPr>
                        <a:t>保証期間</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一括返済：　１年以内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分割返済：１０年以内（据置期間</a:t>
                      </a:r>
                      <a:r>
                        <a:rPr kumimoji="1" lang="ja-JP" altLang="en-US" sz="1200" b="0" dirty="0">
                          <a:solidFill>
                            <a:schemeClr val="tx1"/>
                          </a:solidFill>
                          <a:latin typeface="Meiryo UI" panose="020B0604030504040204" pitchFamily="50" charset="-128"/>
                          <a:ea typeface="Meiryo UI" panose="020B0604030504040204" pitchFamily="50" charset="-128"/>
                        </a:rPr>
                        <a:t>１年</a:t>
                      </a:r>
                      <a:r>
                        <a:rPr kumimoji="1" lang="ja-JP" altLang="en-US" sz="1200" dirty="0">
                          <a:latin typeface="Meiryo UI" panose="020B0604030504040204" pitchFamily="50" charset="-128"/>
                          <a:ea typeface="Meiryo UI" panose="020B0604030504040204" pitchFamily="50" charset="-128"/>
                        </a:rPr>
                        <a:t>以内）</a:t>
                      </a:r>
                      <a:endParaRPr kumimoji="1" lang="ja-JP" altLang="en-US" sz="12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3757017888"/>
                  </a:ext>
                </a:extLst>
              </a:tr>
              <a:tr h="344886">
                <a:tc>
                  <a:txBody>
                    <a:bodyPr/>
                    <a:lstStyle/>
                    <a:p>
                      <a:pPr algn="ctr"/>
                      <a:r>
                        <a:rPr kumimoji="1" lang="ja-JP" altLang="en-US" sz="1200" b="1" dirty="0">
                          <a:latin typeface="Meiryo UI" panose="020B0604030504040204" pitchFamily="50" charset="-128"/>
                          <a:ea typeface="Meiryo UI" panose="020B0604030504040204" pitchFamily="50" charset="-128"/>
                        </a:rPr>
                        <a:t>保証料率</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借入金額に対し０．４５</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～１．９０％</a:t>
                      </a:r>
                      <a:endParaRPr kumimoji="1" lang="en-US" altLang="ja-JP" sz="1200" strike="sngStrike" dirty="0">
                        <a:solidFill>
                          <a:srgbClr val="FF0000"/>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339599341"/>
                  </a:ext>
                </a:extLst>
              </a:tr>
              <a:tr h="344886">
                <a:tc>
                  <a:txBody>
                    <a:bodyPr/>
                    <a:lstStyle/>
                    <a:p>
                      <a:pPr algn="ctr"/>
                      <a:r>
                        <a:rPr kumimoji="1" lang="ja-JP" altLang="en-US" sz="1200" b="1" dirty="0">
                          <a:latin typeface="Meiryo UI" panose="020B0604030504040204" pitchFamily="50" charset="-128"/>
                          <a:ea typeface="Meiryo UI" panose="020B0604030504040204" pitchFamily="50" charset="-128"/>
                        </a:rPr>
                        <a:t>担保</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必要に応じて徴求するものとする</a:t>
                      </a:r>
                      <a:endParaRPr kumimoji="1" lang="en-US" altLang="ja-JP" sz="12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455644689"/>
                  </a:ext>
                </a:extLst>
              </a:tr>
              <a:tr h="34488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保証人</a:t>
                      </a:r>
                      <a:endParaRPr kumimoji="1" lang="ja-JP" altLang="en-US" sz="1200" b="1" dirty="0">
                        <a:solidFill>
                          <a:schemeClr val="tx1"/>
                        </a:solidFill>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lang="ja-JP" altLang="en-US" sz="1200" b="1" dirty="0">
                          <a:solidFill>
                            <a:srgbClr val="C00000"/>
                          </a:solidFill>
                          <a:latin typeface="Meiryo UI" panose="020B0604030504040204" pitchFamily="50" charset="-128"/>
                          <a:ea typeface="Meiryo UI" panose="020B0604030504040204" pitchFamily="50" charset="-128"/>
                        </a:rPr>
                        <a:t>徴求しない</a:t>
                      </a:r>
                      <a:endParaRPr sz="1200" b="1" dirty="0">
                        <a:solidFill>
                          <a:srgbClr val="C0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39664544"/>
                  </a:ext>
                </a:extLst>
              </a:tr>
              <a:tr h="344886">
                <a:tc>
                  <a:txBody>
                    <a:bodyPr/>
                    <a:lstStyle/>
                    <a:p>
                      <a:pPr algn="ctr"/>
                      <a:r>
                        <a:rPr kumimoji="1" lang="ja-JP" altLang="en-US" sz="1200" b="1" dirty="0">
                          <a:latin typeface="Meiryo UI" panose="020B0604030504040204" pitchFamily="50" charset="-128"/>
                          <a:ea typeface="Meiryo UI" panose="020B0604030504040204" pitchFamily="50" charset="-128"/>
                        </a:rPr>
                        <a:t>貸付形式</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証書貸付又は手形貸付</a:t>
                      </a:r>
                      <a:endParaRPr kumimoji="1" lang="ja-JP" altLang="en-US" sz="12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2899777599"/>
                  </a:ext>
                </a:extLst>
              </a:tr>
              <a:tr h="344886">
                <a:tc>
                  <a:txBody>
                    <a:bodyPr/>
                    <a:lstStyle/>
                    <a:p>
                      <a:pPr algn="ctr"/>
                      <a:r>
                        <a:rPr kumimoji="1" lang="ja-JP" altLang="en-US" sz="1200" b="1" dirty="0">
                          <a:latin typeface="Meiryo UI" panose="020B0604030504040204" pitchFamily="50" charset="-128"/>
                          <a:ea typeface="Meiryo UI" panose="020B0604030504040204" pitchFamily="50" charset="-128"/>
                          <a:cs typeface="+mn-lt"/>
                        </a:rPr>
                        <a:t>貸付金利</a:t>
                      </a:r>
                    </a:p>
                  </a:txBody>
                  <a:tcPr anchor="ct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n-lt"/>
                        </a:rPr>
                        <a:t>金融機関所定利率</a:t>
                      </a:r>
                    </a:p>
                  </a:txBody>
                  <a:tcPr anchor="ctr"/>
                </a:tc>
                <a:extLst>
                  <a:ext uri="{0D108BD9-81ED-4DB2-BD59-A6C34878D82A}">
                    <a16:rowId xmlns:a16="http://schemas.microsoft.com/office/drawing/2014/main" val="4228996587"/>
                  </a:ext>
                </a:extLst>
              </a:tr>
              <a:tr h="783015">
                <a:tc>
                  <a:txBody>
                    <a:bodyPr/>
                    <a:lstStyle/>
                    <a:p>
                      <a:pPr algn="ctr"/>
                      <a:r>
                        <a:rPr kumimoji="1" lang="ja-JP" altLang="en-US" sz="1200" b="1" dirty="0">
                          <a:latin typeface="Meiryo UI" panose="020B0604030504040204" pitchFamily="50" charset="-128"/>
                          <a:ea typeface="Meiryo UI" panose="020B0604030504040204" pitchFamily="50" charset="-128"/>
                        </a:rPr>
                        <a:t>添付書類</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75000"/>
                      </a:schemeClr>
                    </a:solidFill>
                  </a:tcPr>
                </a:tc>
                <a:tc>
                  <a:txBody>
                    <a:bodyPr/>
                    <a:lstStyle/>
                    <a:p>
                      <a:pPr algn="l"/>
                      <a:r>
                        <a:rPr kumimoji="1" lang="zh-TW" altLang="en-US" sz="1200" dirty="0">
                          <a:solidFill>
                            <a:schemeClr val="tx1"/>
                          </a:solidFill>
                          <a:latin typeface="Meiryo UI" panose="020B0604030504040204" pitchFamily="50" charset="-128"/>
                          <a:ea typeface="Meiryo UI" panose="020B0604030504040204" pitchFamily="50" charset="-128"/>
                        </a:rPr>
                        <a:t>（１）財務要件等確認書</a:t>
                      </a:r>
                      <a:endParaRPr kumimoji="1" lang="en-US" altLang="zh-TW"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資格要件・金融機関の責務・</a:t>
                      </a:r>
                      <a:r>
                        <a:rPr kumimoji="1" lang="ja-JP" altLang="en-US" sz="1200" strike="noStrike" dirty="0">
                          <a:solidFill>
                            <a:schemeClr val="tx1"/>
                          </a:solidFill>
                          <a:latin typeface="Meiryo UI" panose="020B0604030504040204" pitchFamily="50" charset="-128"/>
                          <a:ea typeface="Meiryo UI" panose="020B0604030504040204" pitchFamily="50" charset="-128"/>
                        </a:rPr>
                        <a:t>保証限度額</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en-US" altLang="zh-TW" sz="1200" dirty="0">
                        <a:solidFill>
                          <a:schemeClr val="tx1"/>
                        </a:solidFill>
                        <a:latin typeface="Meiryo UI" panose="020B0604030504040204" pitchFamily="50" charset="-128"/>
                        <a:ea typeface="Meiryo UI" panose="020B0604030504040204" pitchFamily="50" charset="-128"/>
                      </a:endParaRPr>
                    </a:p>
                    <a:p>
                      <a:pPr algn="l"/>
                      <a:r>
                        <a:rPr kumimoji="1" lang="zh-TW" altLang="en-US" sz="1200" dirty="0">
                          <a:solidFill>
                            <a:schemeClr val="tx1"/>
                          </a:solidFill>
                          <a:latin typeface="Meiryo UI" panose="020B0604030504040204" pitchFamily="50" charset="-128"/>
                          <a:ea typeface="Meiryo UI" panose="020B0604030504040204" pitchFamily="50" charset="-128"/>
                        </a:rPr>
                        <a:t>（２）借換債務等確認書</a:t>
                      </a:r>
                      <a:endParaRPr kumimoji="1" lang="en-US" altLang="zh-TW"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strike="noStrike" dirty="0">
                          <a:solidFill>
                            <a:schemeClr val="tx1"/>
                          </a:solidFill>
                          <a:latin typeface="Meiryo UI" panose="020B0604030504040204" pitchFamily="50" charset="-128"/>
                          <a:ea typeface="Meiryo UI" panose="020B0604030504040204" pitchFamily="50" charset="-128"/>
                        </a:rPr>
                        <a:t>借換（内入れ）対象資金（経営者保証を提供している既往プロパー借入金）の内容</a:t>
                      </a:r>
                      <a:r>
                        <a:rPr kumimoji="1" lang="ja-JP" altLang="en-US" sz="1200" dirty="0">
                          <a:solidFill>
                            <a:schemeClr val="tx1"/>
                          </a:solidFill>
                          <a:latin typeface="Meiryo UI" panose="020B0604030504040204" pitchFamily="50" charset="-128"/>
                          <a:ea typeface="Meiryo UI" panose="020B0604030504040204" pitchFamily="50" charset="-128"/>
                        </a:rPr>
                        <a:t>等</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zh-TW" altLang="en-US" sz="1200" dirty="0">
                        <a:solidFill>
                          <a:schemeClr val="tx1"/>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3774410781"/>
                  </a:ext>
                </a:extLst>
              </a:tr>
              <a:tr h="1460018">
                <a:tc>
                  <a:txBody>
                    <a:bodyPr/>
                    <a:lstStyle/>
                    <a:p>
                      <a:pPr algn="ctr"/>
                      <a:r>
                        <a:rPr kumimoji="1" lang="ja-JP" altLang="en-US" sz="1200" b="1" dirty="0">
                          <a:latin typeface="Meiryo UI" panose="020B0604030504040204" pitchFamily="50" charset="-128"/>
                          <a:ea typeface="Meiryo UI" panose="020B0604030504040204" pitchFamily="50" charset="-128"/>
                        </a:rPr>
                        <a:t>金融機関</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の責務</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申込金融機関は、本制度による保証付融資の実行と</a:t>
                      </a:r>
                      <a:r>
                        <a:rPr kumimoji="1" lang="ja-JP" altLang="en-US" sz="1200" b="1" dirty="0">
                          <a:solidFill>
                            <a:srgbClr val="C00000"/>
                          </a:solidFill>
                          <a:latin typeface="Meiryo UI" panose="020B0604030504040204" pitchFamily="50" charset="-128"/>
                          <a:ea typeface="Meiryo UI" panose="020B0604030504040204" pitchFamily="50" charset="-128"/>
                        </a:rPr>
                        <a:t>原則同時</a:t>
                      </a:r>
                      <a:r>
                        <a:rPr kumimoji="1" lang="ja-JP" altLang="en-US" sz="1200" dirty="0">
                          <a:latin typeface="Meiryo UI" panose="020B0604030504040204" pitchFamily="50" charset="-128"/>
                          <a:ea typeface="Meiryo UI" panose="020B0604030504040204" pitchFamily="50" charset="-128"/>
                        </a:rPr>
                        <a:t>に次の（１</a:t>
                      </a:r>
                      <a:r>
                        <a:rPr kumimoji="1" lang="ja-JP" altLang="en-US" sz="1200" spc="-300" baseline="0" dirty="0">
                          <a:latin typeface="Meiryo UI" panose="020B0604030504040204" pitchFamily="50" charset="-128"/>
                          <a:ea typeface="Meiryo UI" panose="020B0604030504040204" pitchFamily="50" charset="-128"/>
                        </a:rPr>
                        <a:t>）、</a:t>
                      </a:r>
                      <a:r>
                        <a:rPr kumimoji="1" lang="ja-JP" altLang="en-US" sz="1200" spc="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２）のいずれか、または両方を満たすこととする。</a:t>
                      </a:r>
                    </a:p>
                    <a:p>
                      <a:pPr algn="l"/>
                      <a:r>
                        <a:rPr kumimoji="1" lang="ja-JP" altLang="en-US" sz="1200" b="1" dirty="0">
                          <a:solidFill>
                            <a:schemeClr val="tx1"/>
                          </a:solidFill>
                          <a:latin typeface="Meiryo UI" panose="020B0604030504040204" pitchFamily="50" charset="-128"/>
                          <a:ea typeface="Meiryo UI" panose="020B0604030504040204" pitchFamily="50" charset="-128"/>
                        </a:rPr>
                        <a:t>（１）</a:t>
                      </a:r>
                      <a:r>
                        <a:rPr kumimoji="1" lang="ja-JP" altLang="en-US" sz="1200" b="1" dirty="0">
                          <a:solidFill>
                            <a:srgbClr val="C00000"/>
                          </a:solidFill>
                          <a:latin typeface="Meiryo UI" panose="020B0604030504040204" pitchFamily="50" charset="-128"/>
                          <a:ea typeface="Meiryo UI" panose="020B0604030504040204" pitchFamily="50" charset="-128"/>
                        </a:rPr>
                        <a:t>経営者保証を不要とし</a:t>
                      </a:r>
                      <a:r>
                        <a:rPr lang="ja-JP" altLang="en-US" sz="1200" b="1" dirty="0">
                          <a:solidFill>
                            <a:srgbClr val="C00000"/>
                          </a:solidFill>
                          <a:effectLst/>
                          <a:latin typeface="Meiryo UI" panose="020B0604030504040204" pitchFamily="50" charset="-128"/>
                          <a:ea typeface="Meiryo UI" panose="020B0604030504040204" pitchFamily="50" charset="-128"/>
                        </a:rPr>
                        <a:t>、かつ、保全のないプロパー融資を実行すること</a:t>
                      </a:r>
                      <a:endParaRPr kumimoji="1" lang="ja-JP" altLang="en-US" sz="1200" b="1" dirty="0">
                        <a:solidFill>
                          <a:srgbClr val="C00000"/>
                        </a:solidFill>
                        <a:latin typeface="Meiryo UI" panose="020B0604030504040204" pitchFamily="50" charset="-128"/>
                        <a:ea typeface="Meiryo UI" panose="020B0604030504040204" pitchFamily="50" charset="-128"/>
                      </a:endParaRPr>
                    </a:p>
                    <a:p>
                      <a:pPr algn="l"/>
                      <a:r>
                        <a:rPr kumimoji="1" lang="ja-JP" altLang="en-US" sz="1200" b="1" dirty="0">
                          <a:solidFill>
                            <a:schemeClr val="tx1"/>
                          </a:solidFill>
                          <a:latin typeface="Meiryo UI" panose="020B0604030504040204" pitchFamily="50" charset="-128"/>
                          <a:ea typeface="Meiryo UI" panose="020B0604030504040204" pitchFamily="50" charset="-128"/>
                        </a:rPr>
                        <a:t>（２）</a:t>
                      </a:r>
                      <a:r>
                        <a:rPr kumimoji="1" lang="ja-JP" altLang="en-US" sz="1200" b="1" dirty="0">
                          <a:solidFill>
                            <a:srgbClr val="C00000"/>
                          </a:solidFill>
                          <a:latin typeface="Meiryo UI" panose="020B0604030504040204" pitchFamily="50" charset="-128"/>
                          <a:ea typeface="Meiryo UI" panose="020B0604030504040204" pitchFamily="50" charset="-128"/>
                        </a:rPr>
                        <a:t>経営者保証を提供している既往のプロパー融資（本制度による返済部分を除く。）の全部又は一部について経営者保証を</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l"/>
                      <a:r>
                        <a:rPr kumimoji="1" lang="ja-JP" altLang="en-US" sz="1200" b="1" dirty="0">
                          <a:solidFill>
                            <a:srgbClr val="C00000"/>
                          </a:solidFill>
                          <a:latin typeface="Meiryo UI" panose="020B0604030504040204" pitchFamily="50" charset="-128"/>
                          <a:ea typeface="Meiryo UI" panose="020B0604030504040204" pitchFamily="50" charset="-128"/>
                        </a:rPr>
                        <a:t>　　　　 解除し、かつ、解除したプロパー融資については保全がないこと </a:t>
                      </a:r>
                      <a:endParaRPr kumimoji="1" lang="en-US" altLang="ja-JP" sz="1200" b="1" dirty="0">
                        <a:solidFill>
                          <a:srgbClr val="C00000"/>
                        </a:solidFill>
                        <a:latin typeface="Meiryo UI" panose="020B0604030504040204" pitchFamily="50" charset="-128"/>
                        <a:ea typeface="Meiryo UI" panose="020B0604030504040204" pitchFamily="50" charset="-128"/>
                        <a:cs typeface="+mn-cs"/>
                      </a:endParaRPr>
                    </a:p>
                    <a:p>
                      <a:pPr algn="l"/>
                      <a:endParaRPr kumimoji="1" lang="en-US" altLang="ja-JP" sz="1200" dirty="0">
                        <a:latin typeface="Meiryo UI" panose="020B0604030504040204" pitchFamily="50" charset="-128"/>
                        <a:ea typeface="Meiryo UI" panose="020B0604030504040204" pitchFamily="50" charset="-128"/>
                        <a:cs typeface="+mn-lt"/>
                      </a:endParaRPr>
                    </a:p>
                    <a:p>
                      <a:pPr algn="l"/>
                      <a:endParaRPr kumimoji="1" lang="en-US" altLang="ja-JP" sz="1200" dirty="0">
                        <a:latin typeface="Meiryo UI" panose="020B0604030504040204" pitchFamily="50" charset="-128"/>
                        <a:ea typeface="Meiryo UI" panose="020B0604030504040204" pitchFamily="50" charset="-128"/>
                        <a:cs typeface="+mn-lt"/>
                      </a:endParaRPr>
                    </a:p>
                    <a:p>
                      <a:pPr algn="l"/>
                      <a:endParaRPr kumimoji="1" lang="ja-JP" altLang="en-US" sz="1200" dirty="0">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109553966"/>
                  </a:ext>
                </a:extLst>
              </a:tr>
              <a:tr h="486674">
                <a:tc>
                  <a:txBody>
                    <a:bodyPr/>
                    <a:lstStyle/>
                    <a:p>
                      <a:pPr algn="ctr"/>
                      <a:r>
                        <a:rPr kumimoji="1" lang="ja-JP" altLang="en-US" sz="1200" b="1" dirty="0">
                          <a:latin typeface="Meiryo UI" panose="020B0604030504040204" pitchFamily="50" charset="-128"/>
                          <a:ea typeface="Meiryo UI" panose="020B0604030504040204" pitchFamily="50" charset="-128"/>
                        </a:rPr>
                        <a:t>ＥＢＰＭに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伴う情報提供</a:t>
                      </a:r>
                      <a:endParaRPr kumimoji="1" lang="en-US" altLang="ja-JP" sz="1200" b="1" dirty="0">
                        <a:latin typeface="Meiryo UI" panose="020B0604030504040204" pitchFamily="50" charset="-128"/>
                        <a:ea typeface="Meiryo UI" panose="020B0604030504040204" pitchFamily="50" charset="-128"/>
                      </a:endParaRPr>
                    </a:p>
                  </a:txBody>
                  <a:tcPr anchor="ctr">
                    <a:solidFill>
                      <a:schemeClr val="bg1">
                        <a:lumMod val="75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保証協会は、中小企業者の商号、所在地、資本金、法人設立日、申込金融機関、保証申込金額、保証承諾日、保証承諾金額及び</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プロパー融資残高を電子媒体データで経済産業省に送付しなければならない。</a:t>
                      </a:r>
                      <a:endParaRPr kumimoji="1" lang="ja-JP" altLang="en-US" sz="1200" strike="sngStrike" dirty="0">
                        <a:solidFill>
                          <a:srgbClr val="FF0000"/>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1992124908"/>
                  </a:ext>
                </a:extLst>
              </a:tr>
              <a:tr h="344886">
                <a:tc>
                  <a:txBody>
                    <a:bodyPr/>
                    <a:lstStyle/>
                    <a:p>
                      <a:pPr algn="ctr"/>
                      <a:r>
                        <a:rPr kumimoji="1" lang="ja-JP" altLang="en-US" sz="1200" b="1" dirty="0">
                          <a:latin typeface="Meiryo UI" panose="020B0604030504040204" pitchFamily="50" charset="-128"/>
                          <a:ea typeface="Meiryo UI" panose="020B0604030504040204" pitchFamily="50" charset="-128"/>
                        </a:rPr>
                        <a:t>取扱期間</a:t>
                      </a:r>
                      <a:endParaRPr kumimoji="1" lang="ja-JP" altLang="en-US" sz="1200" b="1" dirty="0">
                        <a:latin typeface="Meiryo UI" panose="020B0604030504040204" pitchFamily="50" charset="-128"/>
                        <a:ea typeface="Meiryo UI" panose="020B0604030504040204" pitchFamily="50" charset="-128"/>
                        <a:cs typeface="+mn-lt"/>
                      </a:endParaRPr>
                    </a:p>
                  </a:txBody>
                  <a:tcPr anchor="ctr">
                    <a:solidFill>
                      <a:schemeClr val="bg1">
                        <a:lumMod val="85000"/>
                      </a:schemeClr>
                    </a:solidFill>
                  </a:tcPr>
                </a:tc>
                <a:tc>
                  <a:txBody>
                    <a:bodyPr/>
                    <a:lstStyle/>
                    <a:p>
                      <a:pPr algn="ctr"/>
                      <a:r>
                        <a:rPr kumimoji="1" lang="ja-JP" altLang="en-US" sz="1200" b="1" dirty="0">
                          <a:solidFill>
                            <a:srgbClr val="C00000"/>
                          </a:solidFill>
                          <a:latin typeface="Meiryo UI" panose="020B0604030504040204" pitchFamily="50" charset="-128"/>
                          <a:ea typeface="Meiryo UI" panose="020B0604030504040204" pitchFamily="50" charset="-128"/>
                        </a:rPr>
                        <a:t>令和６年３月１５日から令和９年３月３１日</a:t>
                      </a:r>
                      <a:endParaRPr kumimoji="1" lang="ja-JP" altLang="en-US" sz="1200" b="1" dirty="0">
                        <a:solidFill>
                          <a:srgbClr val="C00000"/>
                        </a:solidFill>
                        <a:latin typeface="Meiryo UI" panose="020B0604030504040204" pitchFamily="50" charset="-128"/>
                        <a:ea typeface="Meiryo UI" panose="020B0604030504040204" pitchFamily="50" charset="-128"/>
                        <a:cs typeface="+mn-lt"/>
                      </a:endParaRPr>
                    </a:p>
                  </a:txBody>
                  <a:tcPr anchor="ctr"/>
                </a:tc>
                <a:extLst>
                  <a:ext uri="{0D108BD9-81ED-4DB2-BD59-A6C34878D82A}">
                    <a16:rowId xmlns:a16="http://schemas.microsoft.com/office/drawing/2014/main" val="4010800445"/>
                  </a:ext>
                </a:extLst>
              </a:tr>
            </a:tbl>
          </a:graphicData>
        </a:graphic>
      </p:graphicFrame>
      <p:sp>
        <p:nvSpPr>
          <p:cNvPr id="2" name="タイトル 1">
            <a:extLst>
              <a:ext uri="{FF2B5EF4-FFF2-40B4-BE49-F238E27FC236}">
                <a16:creationId xmlns:a16="http://schemas.microsoft.com/office/drawing/2014/main" id="{56A7FC2D-3D27-1B23-37E7-D2F30510E070}"/>
              </a:ext>
            </a:extLst>
          </p:cNvPr>
          <p:cNvSpPr>
            <a:spLocks noGrp="1"/>
          </p:cNvSpPr>
          <p:nvPr>
            <p:ph type="title"/>
          </p:nvPr>
        </p:nvSpPr>
        <p:spPr>
          <a:xfrm>
            <a:off x="0" y="1"/>
            <a:ext cx="9906000" cy="321732"/>
          </a:xfrm>
          <a:solidFill>
            <a:schemeClr val="accent1"/>
          </a:solidFill>
        </p:spPr>
        <p:txBody>
          <a:bodyPr>
            <a:no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２．プロパー融資借換特別保証制度　制度概要　</a:t>
            </a:r>
          </a:p>
        </p:txBody>
      </p:sp>
      <p:sp>
        <p:nvSpPr>
          <p:cNvPr id="3" name="四角形: 角を丸くする 2">
            <a:extLst>
              <a:ext uri="{FF2B5EF4-FFF2-40B4-BE49-F238E27FC236}">
                <a16:creationId xmlns:a16="http://schemas.microsoft.com/office/drawing/2014/main" id="{2E793E0E-3001-2954-04E2-481AE9EA7E34}"/>
              </a:ext>
            </a:extLst>
          </p:cNvPr>
          <p:cNvSpPr/>
          <p:nvPr/>
        </p:nvSpPr>
        <p:spPr>
          <a:xfrm>
            <a:off x="2006278" y="5341837"/>
            <a:ext cx="7189973" cy="478972"/>
          </a:xfrm>
          <a:prstGeom prst="roundRect">
            <a:avLst>
              <a:gd name="adj" fmla="val 14545"/>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C00000"/>
                </a:solidFill>
                <a:latin typeface="Meiryo UI" panose="020B0604030504040204" pitchFamily="50" charset="-128"/>
                <a:ea typeface="Meiryo UI" panose="020B0604030504040204" pitchFamily="50" charset="-128"/>
              </a:rPr>
              <a:t>　 経営者保証に依存しない融資慣行を確立する観点</a:t>
            </a:r>
            <a:r>
              <a:rPr lang="ja-JP" altLang="en-US" sz="1200" dirty="0">
                <a:solidFill>
                  <a:schemeClr val="tx1"/>
                </a:solidFill>
                <a:latin typeface="Meiryo UI" panose="020B0604030504040204" pitchFamily="50" charset="-128"/>
                <a:ea typeface="Meiryo UI" panose="020B0604030504040204" pitchFamily="50" charset="-128"/>
              </a:rPr>
              <a:t>から、金融機関の責務を付加。</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金融機関の責務</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spc="-3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）について、保全がないことが求められる</a:t>
            </a:r>
          </a:p>
        </p:txBody>
      </p:sp>
      <p:sp>
        <p:nvSpPr>
          <p:cNvPr id="7" name="楕円 6">
            <a:extLst>
              <a:ext uri="{FF2B5EF4-FFF2-40B4-BE49-F238E27FC236}">
                <a16:creationId xmlns:a16="http://schemas.microsoft.com/office/drawing/2014/main" id="{CA8DBB1E-06A7-9045-C0FE-596A9A2A5FD7}"/>
              </a:ext>
            </a:extLst>
          </p:cNvPr>
          <p:cNvSpPr/>
          <p:nvPr/>
        </p:nvSpPr>
        <p:spPr>
          <a:xfrm>
            <a:off x="1933300" y="5324994"/>
            <a:ext cx="255857" cy="21965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p>
        </p:txBody>
      </p:sp>
      <p:sp>
        <p:nvSpPr>
          <p:cNvPr id="4" name="正方形/長方形 3">
            <a:extLst>
              <a:ext uri="{FF2B5EF4-FFF2-40B4-BE49-F238E27FC236}">
                <a16:creationId xmlns:a16="http://schemas.microsoft.com/office/drawing/2014/main" id="{B0CE60D1-139A-BE80-0312-641E9BE30E8B}"/>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4</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003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8244A0-E47A-4B46-A265-D5A10ED7A0D4}"/>
              </a:ext>
            </a:extLst>
          </p:cNvPr>
          <p:cNvSpPr/>
          <p:nvPr/>
        </p:nvSpPr>
        <p:spPr>
          <a:xfrm>
            <a:off x="50795" y="6013802"/>
            <a:ext cx="9804401" cy="73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保全額の考え方は「金融機関との連携により経営者保証を不要とする取扱い」と同様である。詳細は以下のとおり。</a:t>
            </a:r>
            <a:endParaRPr lang="en-US" altLang="ja-JP"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・担保による保全の場合には申込金融機関の定めによる担保評価に基づく保全額、保証会社等による保証の場合には保証額。</a:t>
            </a:r>
            <a:endParaRPr lang="en-US" altLang="ja-JP"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・不動産担保に限らず、預金担保や流動資産担保、有価証券担保等についても保全として扱う。また、手形割引や電子記録債権割引など申込金融機関の基準により、取引額に対して</a:t>
            </a:r>
            <a:endParaRPr lang="en-US" altLang="ja-JP"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その一部（または全部）に保全が図られているとみなすものについても保全として扱う。</a:t>
            </a:r>
            <a:endParaRPr lang="en-US" altLang="ja-JP"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申込金融機関における本制度の既保証分も含む</a:t>
            </a:r>
            <a:r>
              <a:rPr lang="ja-JP" altLang="en-US"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ja-JP" altLang="en-US" sz="9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本制度の実行金額⑥は⑤の内数。</a:t>
            </a:r>
          </a:p>
        </p:txBody>
      </p:sp>
      <p:sp>
        <p:nvSpPr>
          <p:cNvPr id="9" name="正方形/長方形 8">
            <a:extLst>
              <a:ext uri="{FF2B5EF4-FFF2-40B4-BE49-F238E27FC236}">
                <a16:creationId xmlns:a16="http://schemas.microsoft.com/office/drawing/2014/main" id="{8D735255-DA3A-FF8B-7729-7DABB759DE1E}"/>
              </a:ext>
            </a:extLst>
          </p:cNvPr>
          <p:cNvSpPr/>
          <p:nvPr/>
        </p:nvSpPr>
        <p:spPr>
          <a:xfrm>
            <a:off x="115777" y="2728774"/>
            <a:ext cx="9674446" cy="3177729"/>
          </a:xfrm>
          <a:prstGeom prst="rect">
            <a:avLst/>
          </a:prstGeom>
          <a:solidFill>
            <a:srgbClr val="FFF8E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ja-JP" altLang="en-US" sz="1400" spc="4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保証限度額</a:t>
            </a:r>
            <a:r>
              <a:rPr lang="ja-JP" altLang="en-US"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│申込金融機関に</a:t>
            </a: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おける</a:t>
            </a:r>
            <a:r>
              <a:rPr lang="ja-JP" altLang="en-US"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経営者保証の提供がないプロパー融資残高の範囲内</a:t>
            </a:r>
          </a:p>
        </p:txBody>
      </p:sp>
      <p:sp>
        <p:nvSpPr>
          <p:cNvPr id="32" name="正方形/長方形 31">
            <a:extLst>
              <a:ext uri="{FF2B5EF4-FFF2-40B4-BE49-F238E27FC236}">
                <a16:creationId xmlns:a16="http://schemas.microsoft.com/office/drawing/2014/main" id="{A8164266-7FC1-6764-C375-EA4589C489C2}"/>
              </a:ext>
            </a:extLst>
          </p:cNvPr>
          <p:cNvSpPr/>
          <p:nvPr/>
        </p:nvSpPr>
        <p:spPr>
          <a:xfrm>
            <a:off x="120011" y="679870"/>
            <a:ext cx="9674446" cy="264483"/>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ja-JP" altLang="en-US" sz="1400" spc="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対象資金</a:t>
            </a:r>
            <a:r>
              <a:rPr lang="ja-JP" altLang="en-US"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│事業資金であって、経営者保証を提供している申込金融機関の既往プロパー融資の返済資金</a:t>
            </a:r>
          </a:p>
        </p:txBody>
      </p:sp>
      <p:sp>
        <p:nvSpPr>
          <p:cNvPr id="10" name="正方形/長方形 9">
            <a:extLst>
              <a:ext uri="{FF2B5EF4-FFF2-40B4-BE49-F238E27FC236}">
                <a16:creationId xmlns:a16="http://schemas.microsoft.com/office/drawing/2014/main" id="{BF6E8D1E-345A-D440-D41A-8E2DEA5C4902}"/>
              </a:ext>
            </a:extLst>
          </p:cNvPr>
          <p:cNvSpPr/>
          <p:nvPr/>
        </p:nvSpPr>
        <p:spPr>
          <a:xfrm>
            <a:off x="115774" y="1344883"/>
            <a:ext cx="9674445" cy="986076"/>
          </a:xfrm>
          <a:prstGeom prst="rect">
            <a:avLst/>
          </a:prstGeom>
          <a:solidFill>
            <a:schemeClr val="accent6">
              <a:lumMod val="20000"/>
              <a:lumOff val="8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buClr>
                <a:schemeClr val="accent6">
                  <a:lumMod val="75000"/>
                </a:schemeClr>
              </a:buClr>
            </a:pPr>
            <a:r>
              <a:rPr kumimoji="1" lang="ja-JP" altLang="en-US" sz="1400" dirty="0">
                <a:solidFill>
                  <a:schemeClr val="tx1"/>
                </a:solidFill>
                <a:latin typeface="Meiryo UI" panose="020B0604030504040204" pitchFamily="50" charset="-128"/>
                <a:ea typeface="Meiryo UI" panose="020B0604030504040204" pitchFamily="50" charset="-128"/>
              </a:rPr>
              <a:t>本制度による保証付融資の実行と</a:t>
            </a:r>
            <a:r>
              <a:rPr kumimoji="1" lang="ja-JP" altLang="en-US" sz="1400" b="1" dirty="0">
                <a:solidFill>
                  <a:schemeClr val="tx1"/>
                </a:solidFill>
                <a:latin typeface="Meiryo UI" panose="020B0604030504040204" pitchFamily="50" charset="-128"/>
                <a:ea typeface="Meiryo UI" panose="020B0604030504040204" pitchFamily="50" charset="-128"/>
              </a:rPr>
              <a:t>原則同時</a:t>
            </a:r>
            <a:r>
              <a:rPr kumimoji="1" lang="ja-JP" altLang="en-US" sz="1400" dirty="0">
                <a:solidFill>
                  <a:schemeClr val="tx1"/>
                </a:solidFill>
                <a:latin typeface="Meiryo UI" panose="020B0604030504040204" pitchFamily="50" charset="-128"/>
                <a:ea typeface="Meiryo UI" panose="020B0604030504040204" pitchFamily="50" charset="-128"/>
              </a:rPr>
              <a:t>に次の</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責務１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責務２</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のいずれか、または両方を満たすこととする</a:t>
            </a:r>
            <a:r>
              <a:rPr lang="ja-JP" altLang="en-US" sz="1400" dirty="0">
                <a:solidFill>
                  <a:schemeClr val="tx1"/>
                </a:solidFill>
                <a:effectLst/>
                <a:latin typeface="Meiryo UI" panose="020B0604030504040204" pitchFamily="50" charset="-128"/>
                <a:ea typeface="Meiryo UI" panose="020B0604030504040204" pitchFamily="50" charset="-128"/>
              </a:rPr>
              <a:t>。</a:t>
            </a:r>
            <a:endParaRPr lang="en-US" altLang="ja-JP" sz="1400" dirty="0">
              <a:solidFill>
                <a:schemeClr val="tx1"/>
              </a:solidFill>
              <a:effectLst/>
              <a:latin typeface="Meiryo UI" panose="020B0604030504040204" pitchFamily="50" charset="-128"/>
              <a:ea typeface="Meiryo UI" panose="020B0604030504040204" pitchFamily="50" charset="-128"/>
            </a:endParaRPr>
          </a:p>
          <a:p>
            <a:pPr algn="l">
              <a:buClr>
                <a:schemeClr val="accent6">
                  <a:lumMod val="75000"/>
                </a:schemeClr>
              </a:buClr>
            </a:pPr>
            <a:r>
              <a:rPr lang="en-US" altLang="ja-JP" sz="1400" b="1" dirty="0">
                <a:solidFill>
                  <a:srgbClr val="C00000"/>
                </a:solidFill>
                <a:effectLst/>
                <a:latin typeface="Meiryo UI" panose="020B0604030504040204" pitchFamily="50" charset="-128"/>
                <a:ea typeface="Meiryo UI" panose="020B0604030504040204" pitchFamily="50" charset="-128"/>
              </a:rPr>
              <a:t>【</a:t>
            </a:r>
            <a:r>
              <a:rPr lang="ja-JP" altLang="en-US" sz="1400" b="1" dirty="0">
                <a:solidFill>
                  <a:srgbClr val="C00000"/>
                </a:solidFill>
                <a:effectLst/>
                <a:latin typeface="Meiryo UI" panose="020B0604030504040204" pitchFamily="50" charset="-128"/>
                <a:ea typeface="Meiryo UI" panose="020B0604030504040204" pitchFamily="50" charset="-128"/>
              </a:rPr>
              <a:t>責務１</a:t>
            </a:r>
            <a:r>
              <a:rPr lang="en-US" altLang="ja-JP" sz="1400" b="1" dirty="0">
                <a:solidFill>
                  <a:srgbClr val="C00000"/>
                </a:solidFill>
                <a:effectLst/>
                <a:latin typeface="Meiryo UI" panose="020B0604030504040204" pitchFamily="50" charset="-128"/>
                <a:ea typeface="Meiryo UI" panose="020B0604030504040204" pitchFamily="50" charset="-128"/>
              </a:rPr>
              <a:t>】</a:t>
            </a:r>
            <a:r>
              <a:rPr lang="ja-JP" altLang="ja-JP" sz="14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経営者保証を不要とし</a:t>
            </a:r>
            <a:r>
              <a:rPr lang="ja-JP" altLang="en-US" sz="14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solidFill>
                  <a:schemeClr val="tx1"/>
                </a:solidFill>
                <a:effectLst/>
                <a:latin typeface="Meiryo UI" panose="020B0604030504040204" pitchFamily="50" charset="-128"/>
                <a:ea typeface="Meiryo UI" panose="020B0604030504040204" pitchFamily="50" charset="-128"/>
              </a:rPr>
              <a:t>かつ、保全</a:t>
            </a:r>
            <a:r>
              <a:rPr lang="ja-JP" altLang="en-US" sz="1400" b="1" dirty="0">
                <a:solidFill>
                  <a:srgbClr val="C00000"/>
                </a:solidFill>
                <a:effectLst/>
                <a:latin typeface="Meiryo UI" panose="020B0604030504040204" pitchFamily="50" charset="-128"/>
                <a:ea typeface="Meiryo UI" panose="020B0604030504040204" pitchFamily="50" charset="-128"/>
              </a:rPr>
              <a:t>（</a:t>
            </a:r>
            <a:r>
              <a:rPr lang="en-US" altLang="ja-JP" sz="1400" b="1" dirty="0">
                <a:solidFill>
                  <a:srgbClr val="C00000"/>
                </a:solidFill>
                <a:effectLst/>
                <a:latin typeface="Meiryo UI" panose="020B0604030504040204" pitchFamily="50" charset="-128"/>
                <a:ea typeface="Meiryo UI" panose="020B0604030504040204" pitchFamily="50" charset="-128"/>
              </a:rPr>
              <a:t>※</a:t>
            </a:r>
            <a:r>
              <a:rPr lang="ja-JP" altLang="en-US" sz="1400" b="1" dirty="0">
                <a:solidFill>
                  <a:srgbClr val="C00000"/>
                </a:solidFill>
                <a:effectLst/>
                <a:latin typeface="Meiryo UI" panose="020B0604030504040204" pitchFamily="50" charset="-128"/>
                <a:ea typeface="Meiryo UI" panose="020B0604030504040204" pitchFamily="50" charset="-128"/>
              </a:rPr>
              <a:t>１）</a:t>
            </a:r>
            <a:r>
              <a:rPr lang="ja-JP" altLang="en-US" sz="1400" b="1" dirty="0">
                <a:solidFill>
                  <a:schemeClr val="tx1"/>
                </a:solidFill>
                <a:effectLst/>
                <a:latin typeface="Meiryo UI" panose="020B0604030504040204" pitchFamily="50" charset="-128"/>
                <a:ea typeface="Meiryo UI" panose="020B0604030504040204" pitchFamily="50" charset="-128"/>
              </a:rPr>
              <a:t>のないプロパー融資を実行すること</a:t>
            </a:r>
            <a:endParaRPr lang="en-US" altLang="ja-JP" sz="1400" b="1" dirty="0">
              <a:solidFill>
                <a:schemeClr val="tx1"/>
              </a:solidFill>
              <a:effectLst/>
              <a:latin typeface="Meiryo UI" panose="020B0604030504040204" pitchFamily="50" charset="-128"/>
              <a:ea typeface="Meiryo UI" panose="020B0604030504040204" pitchFamily="50" charset="-128"/>
            </a:endParaRPr>
          </a:p>
          <a:p>
            <a:pPr algn="l">
              <a:buClr>
                <a:schemeClr val="accent6">
                  <a:lumMod val="75000"/>
                </a:schemeClr>
              </a:buClr>
            </a:pPr>
            <a:r>
              <a:rPr kumimoji="1" lang="en-US" altLang="ja-JP" sz="1400" b="1" dirty="0">
                <a:solidFill>
                  <a:srgbClr val="C00000"/>
                </a:solidFill>
                <a:latin typeface="Meiryo UI" panose="020B0604030504040204" pitchFamily="50" charset="-128"/>
                <a:ea typeface="Meiryo UI" panose="020B0604030504040204" pitchFamily="50" charset="-128"/>
              </a:rPr>
              <a:t>【</a:t>
            </a:r>
            <a:r>
              <a:rPr kumimoji="1" lang="ja-JP" altLang="en-US" sz="1400" b="1" dirty="0">
                <a:solidFill>
                  <a:srgbClr val="C00000"/>
                </a:solidFill>
                <a:latin typeface="Meiryo UI" panose="020B0604030504040204" pitchFamily="50" charset="-128"/>
                <a:ea typeface="Meiryo UI" panose="020B0604030504040204" pitchFamily="50" charset="-128"/>
              </a:rPr>
              <a:t>責務２</a:t>
            </a:r>
            <a:r>
              <a:rPr kumimoji="1" lang="en-US" altLang="ja-JP" sz="1400" b="1" dirty="0">
                <a:solidFill>
                  <a:srgbClr val="C00000"/>
                </a:solidFill>
                <a:latin typeface="Meiryo UI" panose="020B0604030504040204" pitchFamily="50" charset="-128"/>
                <a:ea typeface="Meiryo UI" panose="020B0604030504040204" pitchFamily="50" charset="-128"/>
              </a:rPr>
              <a:t>】</a:t>
            </a:r>
            <a:r>
              <a:rPr lang="ja-JP" altLang="ja-JP" sz="14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経営者保証を提供している</a:t>
            </a:r>
            <a:r>
              <a:rPr kumimoji="1" lang="ja-JP" altLang="en-US" sz="1400" b="1" dirty="0">
                <a:solidFill>
                  <a:schemeClr val="tx1"/>
                </a:solidFill>
                <a:latin typeface="Meiryo UI" panose="020B0604030504040204" pitchFamily="50" charset="-128"/>
                <a:ea typeface="Meiryo UI" panose="020B0604030504040204" pitchFamily="50" charset="-128"/>
              </a:rPr>
              <a:t>既往のプロパー融資（本制度による返済部分を除く。）の全部又は一部について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buClr>
                <a:schemeClr val="accent6">
                  <a:lumMod val="75000"/>
                </a:schemeClr>
              </a:buClr>
            </a:pP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経営者保証を解除し、かつ、解除したプロパー融資については保全がないこと</a:t>
            </a:r>
            <a:endParaRPr lang="en-US" altLang="ja-JP" sz="14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buClr>
                <a:schemeClr val="accent6">
                  <a:lumMod val="75000"/>
                </a:schemeClr>
              </a:buClr>
            </a:pPr>
            <a:endParaRPr kumimoji="1" lang="ja-JP" altLang="en-US" sz="1400" dirty="0">
              <a:solidFill>
                <a:schemeClr val="tx1"/>
              </a:solidFill>
              <a:latin typeface="Meiryo UI" panose="020B0604030504040204" pitchFamily="50" charset="-128"/>
              <a:ea typeface="Meiryo UI" panose="020B0604030504040204" pitchFamily="50" charset="-128"/>
              <a:cs typeface="+mn-lt"/>
            </a:endParaRPr>
          </a:p>
        </p:txBody>
      </p:sp>
      <p:sp>
        <p:nvSpPr>
          <p:cNvPr id="3" name="テキスト ボックス 2">
            <a:extLst>
              <a:ext uri="{FF2B5EF4-FFF2-40B4-BE49-F238E27FC236}">
                <a16:creationId xmlns:a16="http://schemas.microsoft.com/office/drawing/2014/main" id="{80F2CF13-DF99-653F-341C-D877DE73DAD3}"/>
              </a:ext>
            </a:extLst>
          </p:cNvPr>
          <p:cNvSpPr txBox="1"/>
          <p:nvPr/>
        </p:nvSpPr>
        <p:spPr>
          <a:xfrm>
            <a:off x="114401" y="5588694"/>
            <a:ext cx="9674445" cy="276999"/>
          </a:xfrm>
          <a:prstGeom prst="rect">
            <a:avLst/>
          </a:prstGeom>
          <a:noFill/>
        </p:spPr>
        <p:txBody>
          <a:bodyPr wrap="square" rtlCol="0">
            <a:spAutoFit/>
          </a:bodyPr>
          <a:lstStyle/>
          <a:p>
            <a:r>
              <a:rPr kumimoji="1" lang="en-US" altLang="ja-JP" sz="1200" dirty="0">
                <a:solidFill>
                  <a:srgbClr val="C00000"/>
                </a:solidFill>
                <a:latin typeface="Meiryo UI" panose="020B0604030504040204" pitchFamily="50" charset="-128"/>
                <a:ea typeface="Meiryo UI" panose="020B0604030504040204" pitchFamily="50" charset="-128"/>
              </a:rPr>
              <a:t>【</a:t>
            </a:r>
            <a:r>
              <a:rPr kumimoji="1" lang="ja-JP" altLang="en-US" sz="1200" dirty="0">
                <a:solidFill>
                  <a:srgbClr val="C00000"/>
                </a:solidFill>
                <a:latin typeface="Meiryo UI" panose="020B0604030504040204" pitchFamily="50" charset="-128"/>
                <a:ea typeface="Meiryo UI" panose="020B0604030504040204" pitchFamily="50" charset="-128"/>
              </a:rPr>
              <a:t>「保証限度額」「金融機関の責務」の確認については、「保証限度額等確認シート」で確認可能（</a:t>
            </a:r>
            <a:r>
              <a:rPr kumimoji="1" lang="en-US" altLang="ja-JP" sz="1200" dirty="0">
                <a:solidFill>
                  <a:srgbClr val="C00000"/>
                </a:solidFill>
                <a:latin typeface="Meiryo UI" panose="020B0604030504040204" pitchFamily="50" charset="-128"/>
                <a:ea typeface="Meiryo UI" panose="020B0604030504040204" pitchFamily="50" charset="-128"/>
              </a:rPr>
              <a:t>13</a:t>
            </a:r>
            <a:r>
              <a:rPr kumimoji="1" lang="ja-JP" altLang="en-US" sz="1200" dirty="0">
                <a:solidFill>
                  <a:srgbClr val="C00000"/>
                </a:solidFill>
                <a:latin typeface="Meiryo UI" panose="020B0604030504040204" pitchFamily="50" charset="-128"/>
                <a:ea typeface="Meiryo UI" panose="020B0604030504040204" pitchFamily="50" charset="-128"/>
              </a:rPr>
              <a:t>頁参照）</a:t>
            </a:r>
            <a:r>
              <a:rPr kumimoji="1" lang="en-US" altLang="ja-JP" sz="1200" dirty="0">
                <a:solidFill>
                  <a:srgbClr val="C00000"/>
                </a:solidFill>
                <a:latin typeface="Meiryo UI" panose="020B0604030504040204" pitchFamily="50" charset="-128"/>
                <a:ea typeface="Meiryo UI" panose="020B0604030504040204" pitchFamily="50" charset="-128"/>
              </a:rPr>
              <a:t>】</a:t>
            </a:r>
            <a:endParaRPr kumimoji="1" lang="ja-JP" altLang="en-US" sz="1200" dirty="0">
              <a:solidFill>
                <a:srgbClr val="C0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BF2B8B7-C995-88BB-3A5C-F434DB4B5F5D}"/>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5</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5208469F-152B-E214-C6A0-03E3FCCBF88C}"/>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9A63E41-B6E6-E876-A392-EF55ECB6C634}"/>
              </a:ext>
            </a:extLst>
          </p:cNvPr>
          <p:cNvSpPr/>
          <p:nvPr/>
        </p:nvSpPr>
        <p:spPr>
          <a:xfrm>
            <a:off x="118634" y="389085"/>
            <a:ext cx="1823375" cy="288032"/>
          </a:xfrm>
          <a:prstGeom prst="rect">
            <a:avLst/>
          </a:prstGeom>
          <a:solidFill>
            <a:schemeClr val="accent5"/>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対象資金</a:t>
            </a:r>
          </a:p>
        </p:txBody>
      </p:sp>
      <p:sp>
        <p:nvSpPr>
          <p:cNvPr id="7" name="正方形/長方形 6">
            <a:extLst>
              <a:ext uri="{FF2B5EF4-FFF2-40B4-BE49-F238E27FC236}">
                <a16:creationId xmlns:a16="http://schemas.microsoft.com/office/drawing/2014/main" id="{8CAFD57B-F3CC-F870-4FE6-1C6389C4C154}"/>
              </a:ext>
            </a:extLst>
          </p:cNvPr>
          <p:cNvSpPr/>
          <p:nvPr/>
        </p:nvSpPr>
        <p:spPr>
          <a:xfrm>
            <a:off x="115773" y="1056527"/>
            <a:ext cx="1826237" cy="288032"/>
          </a:xfrm>
          <a:prstGeom prst="rect">
            <a:avLst/>
          </a:prstGeom>
          <a:solidFill>
            <a:schemeClr val="accent6"/>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金融機関の責務</a:t>
            </a:r>
          </a:p>
        </p:txBody>
      </p:sp>
      <p:sp>
        <p:nvSpPr>
          <p:cNvPr id="11" name="正方形/長方形 10">
            <a:extLst>
              <a:ext uri="{FF2B5EF4-FFF2-40B4-BE49-F238E27FC236}">
                <a16:creationId xmlns:a16="http://schemas.microsoft.com/office/drawing/2014/main" id="{0CDF30F9-4133-FECC-4331-4BA4AD510D74}"/>
              </a:ext>
            </a:extLst>
          </p:cNvPr>
          <p:cNvSpPr/>
          <p:nvPr/>
        </p:nvSpPr>
        <p:spPr>
          <a:xfrm>
            <a:off x="114401" y="2437990"/>
            <a:ext cx="1827610" cy="288032"/>
          </a:xfrm>
          <a:prstGeom prst="rect">
            <a:avLst/>
          </a:prstGeom>
          <a:solidFill>
            <a:srgbClr val="FFD03B"/>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保証限度額</a:t>
            </a:r>
          </a:p>
        </p:txBody>
      </p:sp>
      <p:graphicFrame>
        <p:nvGraphicFramePr>
          <p:cNvPr id="12" name="表 11">
            <a:extLst>
              <a:ext uri="{FF2B5EF4-FFF2-40B4-BE49-F238E27FC236}">
                <a16:creationId xmlns:a16="http://schemas.microsoft.com/office/drawing/2014/main" id="{0FD64909-1B72-605B-C3DF-EEBF569583BF}"/>
              </a:ext>
            </a:extLst>
          </p:cNvPr>
          <p:cNvGraphicFramePr>
            <a:graphicFrameLocks noGrp="1"/>
          </p:cNvGraphicFramePr>
          <p:nvPr>
            <p:extLst>
              <p:ext uri="{D42A27DB-BD31-4B8C-83A1-F6EECF244321}">
                <p14:modId xmlns:p14="http://schemas.microsoft.com/office/powerpoint/2010/main" val="2094122287"/>
              </p:ext>
            </p:extLst>
          </p:nvPr>
        </p:nvGraphicFramePr>
        <p:xfrm>
          <a:off x="1104900" y="3115141"/>
          <a:ext cx="7762875" cy="1082597"/>
        </p:xfrm>
        <a:graphic>
          <a:graphicData uri="http://schemas.openxmlformats.org/drawingml/2006/table">
            <a:tbl>
              <a:tblPr>
                <a:tableStyleId>{5C22544A-7EE6-4342-B048-85BDC9FD1C3A}</a:tableStyleId>
              </a:tblPr>
              <a:tblGrid>
                <a:gridCol w="2587625">
                  <a:extLst>
                    <a:ext uri="{9D8B030D-6E8A-4147-A177-3AD203B41FA5}">
                      <a16:colId xmlns:a16="http://schemas.microsoft.com/office/drawing/2014/main" val="3725555637"/>
                    </a:ext>
                  </a:extLst>
                </a:gridCol>
                <a:gridCol w="2587625">
                  <a:extLst>
                    <a:ext uri="{9D8B030D-6E8A-4147-A177-3AD203B41FA5}">
                      <a16:colId xmlns:a16="http://schemas.microsoft.com/office/drawing/2014/main" val="845788375"/>
                    </a:ext>
                  </a:extLst>
                </a:gridCol>
                <a:gridCol w="2587625">
                  <a:extLst>
                    <a:ext uri="{9D8B030D-6E8A-4147-A177-3AD203B41FA5}">
                      <a16:colId xmlns:a16="http://schemas.microsoft.com/office/drawing/2014/main" val="1073399542"/>
                    </a:ext>
                  </a:extLst>
                </a:gridCol>
              </a:tblGrid>
              <a:tr h="1082597">
                <a:tc>
                  <a:txBody>
                    <a:bodyPr/>
                    <a:lstStyle/>
                    <a:p>
                      <a:pPr algn="ctr" fontAlgn="ctr"/>
                      <a:r>
                        <a:rPr lang="ja-JP" altLang="en-US" sz="1400" b="1" u="none" strike="noStrike" dirty="0">
                          <a:solidFill>
                            <a:srgbClr val="C00000"/>
                          </a:solidFill>
                          <a:effectLst/>
                          <a:latin typeface="Meiryo UI" panose="020B0604030504040204" pitchFamily="50" charset="-128"/>
                          <a:ea typeface="Meiryo UI" panose="020B0604030504040204" pitchFamily="50" charset="-128"/>
                        </a:rPr>
                        <a:t>①</a:t>
                      </a:r>
                      <a:r>
                        <a:rPr lang="ja-JP" altLang="en-US" sz="1400" b="1"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経営者保証を付さない</a:t>
                      </a:r>
                      <a:b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プロパー融資残高</a:t>
                      </a:r>
                      <a:endParaRPr lang="ja-JP" altLang="en-US"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fontAlgn="ctr"/>
                      <a:r>
                        <a:rPr lang="ja-JP" altLang="en-US" sz="1400" b="1" u="none" strike="noStrike" dirty="0">
                          <a:solidFill>
                            <a:srgbClr val="C00000"/>
                          </a:solidFill>
                          <a:effectLst/>
                          <a:latin typeface="Meiryo UI" panose="020B0604030504040204" pitchFamily="50" charset="-128"/>
                          <a:ea typeface="Meiryo UI" panose="020B0604030504040204" pitchFamily="50" charset="-128"/>
                        </a:rPr>
                        <a:t>②</a:t>
                      </a:r>
                      <a:r>
                        <a:rPr lang="ja-JP" altLang="en-US" sz="1400" b="1"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本制度と同時に実行する</a:t>
                      </a: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ctr"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経営者保証を不要とする</a:t>
                      </a:r>
                      <a:b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プロパー融資金額</a:t>
                      </a: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ctr" fontAlgn="ctr"/>
                      <a:r>
                        <a:rPr lang="en-US" altLang="ja-JP" sz="1400" b="1" u="none" strike="noStrike" dirty="0">
                          <a:solidFill>
                            <a:srgbClr val="C00000"/>
                          </a:solidFill>
                          <a:effectLst/>
                          <a:latin typeface="Meiryo UI" panose="020B0604030504040204" pitchFamily="50" charset="-128"/>
                          <a:ea typeface="Meiryo UI" panose="020B0604030504040204" pitchFamily="50" charset="-128"/>
                        </a:rPr>
                        <a:t>【</a:t>
                      </a:r>
                      <a:r>
                        <a:rPr lang="ja-JP" altLang="en-US" sz="1400" b="1" u="none" strike="noStrike" dirty="0">
                          <a:solidFill>
                            <a:srgbClr val="C00000"/>
                          </a:solidFill>
                          <a:effectLst/>
                          <a:latin typeface="Meiryo UI" panose="020B0604030504040204" pitchFamily="50" charset="-128"/>
                          <a:ea typeface="Meiryo UI" panose="020B0604030504040204" pitchFamily="50" charset="-128"/>
                        </a:rPr>
                        <a:t>責務１</a:t>
                      </a:r>
                      <a:r>
                        <a:rPr lang="en-US" altLang="ja-JP" sz="1400" b="1" u="none" strike="noStrike" dirty="0">
                          <a:solidFill>
                            <a:srgbClr val="C00000"/>
                          </a:solidFill>
                          <a:effectLst/>
                          <a:latin typeface="Meiryo UI" panose="020B0604030504040204" pitchFamily="50" charset="-128"/>
                          <a:ea typeface="Meiryo UI" panose="020B0604030504040204" pitchFamily="50" charset="-128"/>
                        </a:rPr>
                        <a:t>】</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fontAlgn="ctr"/>
                      <a:r>
                        <a:rPr lang="ja-JP" altLang="en-US" sz="1400" b="1" u="none" strike="noStrike" dirty="0">
                          <a:solidFill>
                            <a:srgbClr val="C00000"/>
                          </a:solidFill>
                          <a:effectLst/>
                          <a:latin typeface="Meiryo UI" panose="020B0604030504040204" pitchFamily="50" charset="-128"/>
                          <a:ea typeface="Meiryo UI" panose="020B0604030504040204" pitchFamily="50" charset="-128"/>
                        </a:rPr>
                        <a:t>③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本制度の実行と同時に</a:t>
                      </a: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ctr"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経営者保証を解除する</a:t>
                      </a:r>
                      <a:b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プロパー融資金額</a:t>
                      </a:r>
                      <a:endParaRPr lang="en-US" altLang="ja-JP"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ctr" fontAlgn="ctr"/>
                      <a:r>
                        <a:rPr lang="en-US" altLang="ja-JP" sz="1400" b="1" i="0" u="none" strike="noStrike" dirty="0">
                          <a:solidFill>
                            <a:srgbClr val="C00000"/>
                          </a:solidFill>
                          <a:effectLst/>
                          <a:latin typeface="Meiryo UI" panose="020B0604030504040204" pitchFamily="50" charset="-128"/>
                          <a:ea typeface="Meiryo UI" panose="020B0604030504040204" pitchFamily="50" charset="-128"/>
                        </a:rPr>
                        <a:t>【</a:t>
                      </a:r>
                      <a:r>
                        <a:rPr lang="ja-JP" altLang="en-US" sz="1400" b="1" i="0" u="none" strike="noStrike" dirty="0">
                          <a:solidFill>
                            <a:srgbClr val="C00000"/>
                          </a:solidFill>
                          <a:effectLst/>
                          <a:latin typeface="Meiryo UI" panose="020B0604030504040204" pitchFamily="50" charset="-128"/>
                          <a:ea typeface="Meiryo UI" panose="020B0604030504040204" pitchFamily="50" charset="-128"/>
                        </a:rPr>
                        <a:t>責務２</a:t>
                      </a:r>
                      <a:r>
                        <a:rPr lang="en-US" altLang="ja-JP" sz="1400" b="1" i="0" u="none" strike="noStrike" dirty="0">
                          <a:solidFill>
                            <a:srgbClr val="C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C00000"/>
                        </a:solidFill>
                        <a:effectLst/>
                        <a:latin typeface="Meiryo UI" panose="020B0604030504040204" pitchFamily="50" charset="-128"/>
                        <a:ea typeface="Meiryo UI" panose="020B0604030504040204" pitchFamily="50" charset="-128"/>
                      </a:endParaRPr>
                    </a:p>
                  </a:txBody>
                  <a:tcPr marL="0" marR="0" marT="0" marB="0" anchor="ctr">
                    <a:lnL w="762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366016205"/>
                  </a:ext>
                </a:extLst>
              </a:tr>
            </a:tbl>
          </a:graphicData>
        </a:graphic>
      </p:graphicFrame>
      <p:graphicFrame>
        <p:nvGraphicFramePr>
          <p:cNvPr id="14" name="表 13">
            <a:extLst>
              <a:ext uri="{FF2B5EF4-FFF2-40B4-BE49-F238E27FC236}">
                <a16:creationId xmlns:a16="http://schemas.microsoft.com/office/drawing/2014/main" id="{5446EA92-9CF7-3009-EFFD-5382531D9B4E}"/>
              </a:ext>
            </a:extLst>
          </p:cNvPr>
          <p:cNvGraphicFramePr>
            <a:graphicFrameLocks noGrp="1"/>
          </p:cNvGraphicFramePr>
          <p:nvPr>
            <p:extLst>
              <p:ext uri="{D42A27DB-BD31-4B8C-83A1-F6EECF244321}">
                <p14:modId xmlns:p14="http://schemas.microsoft.com/office/powerpoint/2010/main" val="1718987133"/>
              </p:ext>
            </p:extLst>
          </p:nvPr>
        </p:nvGraphicFramePr>
        <p:xfrm>
          <a:off x="2194122" y="4315068"/>
          <a:ext cx="2451960" cy="1082598"/>
        </p:xfrm>
        <a:graphic>
          <a:graphicData uri="http://schemas.openxmlformats.org/drawingml/2006/table">
            <a:tbl>
              <a:tblPr>
                <a:tableStyleId>{5C22544A-7EE6-4342-B048-85BDC9FD1C3A}</a:tableStyleId>
              </a:tblPr>
              <a:tblGrid>
                <a:gridCol w="2451960">
                  <a:extLst>
                    <a:ext uri="{9D8B030D-6E8A-4147-A177-3AD203B41FA5}">
                      <a16:colId xmlns:a16="http://schemas.microsoft.com/office/drawing/2014/main" val="1983747464"/>
                    </a:ext>
                  </a:extLst>
                </a:gridCol>
              </a:tblGrid>
              <a:tr h="10825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a:solidFill>
                            <a:srgbClr val="C00000"/>
                          </a:solidFill>
                          <a:effectLst/>
                          <a:latin typeface="Meiryo UI" panose="020B0604030504040204" pitchFamily="50" charset="-128"/>
                          <a:ea typeface="Meiryo UI" panose="020B0604030504040204" pitchFamily="50" charset="-128"/>
                        </a:rPr>
                        <a:t>④</a:t>
                      </a:r>
                      <a:r>
                        <a:rPr lang="ja-JP" altLang="en-US" sz="1600" b="1" u="none" strike="noStrike" dirty="0">
                          <a:effectLst/>
                          <a:latin typeface="Meiryo UI" panose="020B0604030504040204" pitchFamily="50" charset="-128"/>
                          <a:ea typeface="Meiryo UI" panose="020B0604030504040204" pitchFamily="50" charset="-128"/>
                        </a:rPr>
                        <a:t>経営者保証を付さない</a:t>
                      </a:r>
                      <a:br>
                        <a:rPr lang="ja-JP" altLang="en-US" sz="1600" b="1" u="none" strike="noStrike" dirty="0">
                          <a:effectLst/>
                          <a:latin typeface="Meiryo UI" panose="020B0604030504040204" pitchFamily="50" charset="-128"/>
                          <a:ea typeface="Meiryo UI" panose="020B0604030504040204" pitchFamily="50" charset="-128"/>
                        </a:rPr>
                      </a:br>
                      <a:r>
                        <a:rPr lang="ja-JP" altLang="en-US" sz="1600" b="1" u="none" strike="noStrike" dirty="0">
                          <a:effectLst/>
                          <a:latin typeface="Meiryo UI" panose="020B0604030504040204" pitchFamily="50" charset="-128"/>
                          <a:ea typeface="Meiryo UI" panose="020B0604030504040204" pitchFamily="50" charset="-128"/>
                        </a:rPr>
                        <a:t>プロパー融資残高</a:t>
                      </a:r>
                      <a:br>
                        <a:rPr lang="ja-JP" altLang="en-US" sz="1600" b="1" u="none" strike="noStrike" dirty="0">
                          <a:effectLst/>
                          <a:latin typeface="Meiryo UI" panose="020B0604030504040204" pitchFamily="50" charset="-128"/>
                          <a:ea typeface="Meiryo UI" panose="020B0604030504040204" pitchFamily="50" charset="-128"/>
                        </a:rPr>
                      </a:br>
                      <a:r>
                        <a:rPr lang="ja-JP" altLang="en-US" sz="1600" b="1" u="none" strike="noStrike" dirty="0">
                          <a:effectLst/>
                          <a:latin typeface="Meiryo UI" panose="020B0604030504040204" pitchFamily="50" charset="-128"/>
                          <a:ea typeface="Meiryo UI" panose="020B0604030504040204" pitchFamily="50" charset="-128"/>
                        </a:rPr>
                        <a:t>（①＋②＋③）</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6016205"/>
                  </a:ext>
                </a:extLst>
              </a:tr>
            </a:tbl>
          </a:graphicData>
        </a:graphic>
      </p:graphicFrame>
      <p:graphicFrame>
        <p:nvGraphicFramePr>
          <p:cNvPr id="15" name="表 14">
            <a:extLst>
              <a:ext uri="{FF2B5EF4-FFF2-40B4-BE49-F238E27FC236}">
                <a16:creationId xmlns:a16="http://schemas.microsoft.com/office/drawing/2014/main" id="{94E8EC4B-09E5-FEF4-8926-D2AF6CD74A1B}"/>
              </a:ext>
            </a:extLst>
          </p:cNvPr>
          <p:cNvGraphicFramePr>
            <a:graphicFrameLocks noGrp="1"/>
          </p:cNvGraphicFramePr>
          <p:nvPr>
            <p:extLst>
              <p:ext uri="{D42A27DB-BD31-4B8C-83A1-F6EECF244321}">
                <p14:modId xmlns:p14="http://schemas.microsoft.com/office/powerpoint/2010/main" val="1602157794"/>
              </p:ext>
            </p:extLst>
          </p:nvPr>
        </p:nvGraphicFramePr>
        <p:xfrm>
          <a:off x="5259915" y="4315068"/>
          <a:ext cx="2451960" cy="1082598"/>
        </p:xfrm>
        <a:graphic>
          <a:graphicData uri="http://schemas.openxmlformats.org/drawingml/2006/table">
            <a:tbl>
              <a:tblPr>
                <a:tableStyleId>{5C22544A-7EE6-4342-B048-85BDC9FD1C3A}</a:tableStyleId>
              </a:tblPr>
              <a:tblGrid>
                <a:gridCol w="2451960">
                  <a:extLst>
                    <a:ext uri="{9D8B030D-6E8A-4147-A177-3AD203B41FA5}">
                      <a16:colId xmlns:a16="http://schemas.microsoft.com/office/drawing/2014/main" val="1983747464"/>
                    </a:ext>
                  </a:extLst>
                </a:gridCol>
              </a:tblGrid>
              <a:tr h="10825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u="none" strike="noStrike" dirty="0">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a:solidFill>
                            <a:srgbClr val="C00000"/>
                          </a:solidFill>
                          <a:effectLst/>
                          <a:latin typeface="Meiryo UI" panose="020B0604030504040204" pitchFamily="50" charset="-128"/>
                          <a:ea typeface="Meiryo UI" panose="020B0604030504040204" pitchFamily="50" charset="-128"/>
                        </a:rPr>
                        <a:t>⑤</a:t>
                      </a:r>
                      <a:r>
                        <a:rPr lang="ja-JP" altLang="en-US" sz="1600" b="1" u="none" strike="noStrike" dirty="0">
                          <a:effectLst/>
                          <a:latin typeface="Meiryo UI" panose="020B0604030504040204" pitchFamily="50" charset="-128"/>
                          <a:ea typeface="Meiryo UI" panose="020B0604030504040204" pitchFamily="50" charset="-128"/>
                        </a:rPr>
                        <a:t>本制度の利用残高</a:t>
                      </a:r>
                      <a:r>
                        <a:rPr lang="en-US" altLang="ja-JP" sz="1200" b="1" u="none" strike="noStrike" dirty="0">
                          <a:solidFill>
                            <a:srgbClr val="C00000"/>
                          </a:solidFill>
                          <a:effectLst/>
                          <a:latin typeface="Meiryo UI" panose="020B0604030504040204" pitchFamily="50" charset="-128"/>
                          <a:ea typeface="Meiryo UI" panose="020B0604030504040204" pitchFamily="50" charset="-128"/>
                        </a:rPr>
                        <a:t>※</a:t>
                      </a:r>
                      <a:r>
                        <a:rPr lang="ja-JP" altLang="en-US" sz="1200" b="1" u="none" strike="noStrike" dirty="0">
                          <a:solidFill>
                            <a:srgbClr val="C00000"/>
                          </a:solidFill>
                          <a:effectLst/>
                          <a:latin typeface="Meiryo UI" panose="020B0604030504040204" pitchFamily="50" charset="-128"/>
                          <a:ea typeface="Meiryo UI" panose="020B0604030504040204" pitchFamily="50" charset="-128"/>
                        </a:rPr>
                        <a:t>２</a:t>
                      </a:r>
                      <a:endParaRPr lang="ja-JP" altLang="en-US" sz="1600" b="1" i="0" u="none" strike="noStrike" dirty="0">
                        <a:solidFill>
                          <a:srgbClr val="C00000"/>
                        </a:solidFill>
                        <a:effectLst/>
                        <a:latin typeface="Meiryo UI" panose="020B0604030504040204" pitchFamily="50" charset="-128"/>
                        <a:ea typeface="Meiryo UI" panose="020B0604030504040204"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6016205"/>
                  </a:ext>
                </a:extLst>
              </a:tr>
            </a:tbl>
          </a:graphicData>
        </a:graphic>
      </p:graphicFrame>
      <p:sp>
        <p:nvSpPr>
          <p:cNvPr id="16" name="正方形/長方形 15">
            <a:extLst>
              <a:ext uri="{FF2B5EF4-FFF2-40B4-BE49-F238E27FC236}">
                <a16:creationId xmlns:a16="http://schemas.microsoft.com/office/drawing/2014/main" id="{021766DE-A02F-6ED2-A129-AF3E9B1785CE}"/>
              </a:ext>
            </a:extLst>
          </p:cNvPr>
          <p:cNvSpPr/>
          <p:nvPr/>
        </p:nvSpPr>
        <p:spPr>
          <a:xfrm>
            <a:off x="4431238" y="4471603"/>
            <a:ext cx="1043516" cy="76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3600" u="none" strike="noStrike" dirty="0">
                <a:solidFill>
                  <a:schemeClr val="tx1"/>
                </a:solidFill>
                <a:effectLst/>
                <a:latin typeface="+mn-ea"/>
                <a:ea typeface="+mn-ea"/>
              </a:rPr>
              <a:t>≧</a:t>
            </a:r>
            <a:endParaRPr lang="ja-JP" altLang="en-US" sz="3600" b="0" i="0" u="none" strike="noStrike" dirty="0">
              <a:solidFill>
                <a:schemeClr val="tx1"/>
              </a:solidFill>
              <a:effectLst/>
              <a:latin typeface="+mn-ea"/>
              <a:ea typeface="+mn-ea"/>
            </a:endParaRPr>
          </a:p>
        </p:txBody>
      </p:sp>
      <p:graphicFrame>
        <p:nvGraphicFramePr>
          <p:cNvPr id="17" name="表 16">
            <a:extLst>
              <a:ext uri="{FF2B5EF4-FFF2-40B4-BE49-F238E27FC236}">
                <a16:creationId xmlns:a16="http://schemas.microsoft.com/office/drawing/2014/main" id="{2D49E5D3-45E8-A1D6-9DF6-03140F338E13}"/>
              </a:ext>
            </a:extLst>
          </p:cNvPr>
          <p:cNvGraphicFramePr>
            <a:graphicFrameLocks noGrp="1"/>
          </p:cNvGraphicFramePr>
          <p:nvPr>
            <p:extLst>
              <p:ext uri="{D42A27DB-BD31-4B8C-83A1-F6EECF244321}">
                <p14:modId xmlns:p14="http://schemas.microsoft.com/office/powerpoint/2010/main" val="155886679"/>
              </p:ext>
            </p:extLst>
          </p:nvPr>
        </p:nvGraphicFramePr>
        <p:xfrm>
          <a:off x="5966769" y="4856900"/>
          <a:ext cx="1745101" cy="540766"/>
        </p:xfrm>
        <a:graphic>
          <a:graphicData uri="http://schemas.openxmlformats.org/drawingml/2006/table">
            <a:tbl>
              <a:tblPr>
                <a:tableStyleId>{5C22544A-7EE6-4342-B048-85BDC9FD1C3A}</a:tableStyleId>
              </a:tblPr>
              <a:tblGrid>
                <a:gridCol w="1745101">
                  <a:extLst>
                    <a:ext uri="{9D8B030D-6E8A-4147-A177-3AD203B41FA5}">
                      <a16:colId xmlns:a16="http://schemas.microsoft.com/office/drawing/2014/main" val="1983747464"/>
                    </a:ext>
                  </a:extLst>
                </a:gridCol>
              </a:tblGrid>
              <a:tr h="5407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a:solidFill>
                            <a:srgbClr val="C00000"/>
                          </a:solidFill>
                          <a:effectLst/>
                          <a:latin typeface="Meiryo UI" panose="020B0604030504040204" pitchFamily="50" charset="-128"/>
                          <a:ea typeface="Meiryo UI" panose="020B0604030504040204" pitchFamily="50" charset="-128"/>
                        </a:rPr>
                        <a:t>⑥</a:t>
                      </a:r>
                      <a:r>
                        <a:rPr lang="zh-TW" altLang="en-US" sz="1400" b="1" u="none" strike="noStrike" dirty="0">
                          <a:effectLst/>
                          <a:latin typeface="Meiryo UI" panose="020B0604030504040204" pitchFamily="50" charset="-128"/>
                          <a:ea typeface="Meiryo UI" panose="020B0604030504040204" pitchFamily="50" charset="-128"/>
                        </a:rPr>
                        <a:t>本件</a:t>
                      </a:r>
                      <a:r>
                        <a:rPr lang="ja-JP" altLang="en-US" sz="1400" b="1" u="none" strike="noStrike" dirty="0">
                          <a:effectLst/>
                          <a:latin typeface="Meiryo UI" panose="020B0604030504040204" pitchFamily="50" charset="-128"/>
                          <a:ea typeface="Meiryo UI" panose="020B0604030504040204" pitchFamily="50" charset="-128"/>
                        </a:rPr>
                        <a:t>保証</a:t>
                      </a:r>
                      <a:r>
                        <a:rPr lang="zh-TW" altLang="en-US" sz="1400" b="1" u="none" strike="noStrike" dirty="0">
                          <a:effectLst/>
                          <a:latin typeface="Meiryo UI" panose="020B0604030504040204" pitchFamily="50" charset="-128"/>
                          <a:ea typeface="Meiryo UI" panose="020B0604030504040204" pitchFamily="50" charset="-128"/>
                        </a:rPr>
                        <a:t>金額</a:t>
                      </a:r>
                      <a:endParaRPr lang="en-US" altLang="zh-TW" sz="1400" b="1" u="none" strike="noStrike" dirty="0">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1" u="none" strike="noStrike" dirty="0">
                          <a:solidFill>
                            <a:srgbClr val="C00000"/>
                          </a:solidFill>
                          <a:effectLst/>
                          <a:latin typeface="Meiryo UI" panose="020B0604030504040204" pitchFamily="50" charset="-128"/>
                          <a:ea typeface="Meiryo UI" panose="020B0604030504040204" pitchFamily="50" charset="-128"/>
                        </a:rPr>
                        <a:t>※</a:t>
                      </a:r>
                      <a:r>
                        <a:rPr lang="zh-TW" altLang="en-US" sz="1100" b="1" u="none" strike="noStrike" dirty="0">
                          <a:solidFill>
                            <a:srgbClr val="C00000"/>
                          </a:solidFill>
                          <a:effectLst/>
                          <a:latin typeface="Meiryo UI" panose="020B0604030504040204" pitchFamily="50" charset="-128"/>
                          <a:ea typeface="Meiryo UI" panose="020B0604030504040204" pitchFamily="50" charset="-128"/>
                        </a:rPr>
                        <a:t>３</a:t>
                      </a:r>
                      <a:endParaRPr lang="ja-JP" altLang="en-US" sz="1100" b="1" i="0" u="none" strike="noStrike" dirty="0">
                        <a:solidFill>
                          <a:srgbClr val="C00000"/>
                        </a:solidFill>
                        <a:effectLst/>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6016205"/>
                  </a:ext>
                </a:extLst>
              </a:tr>
            </a:tbl>
          </a:graphicData>
        </a:graphic>
      </p:graphicFrame>
      <p:sp>
        <p:nvSpPr>
          <p:cNvPr id="18" name="十字形 17">
            <a:extLst>
              <a:ext uri="{FF2B5EF4-FFF2-40B4-BE49-F238E27FC236}">
                <a16:creationId xmlns:a16="http://schemas.microsoft.com/office/drawing/2014/main" id="{1B0424B7-F475-5964-304F-A485AE8399D9}"/>
              </a:ext>
            </a:extLst>
          </p:cNvPr>
          <p:cNvSpPr/>
          <p:nvPr/>
        </p:nvSpPr>
        <p:spPr>
          <a:xfrm>
            <a:off x="6195616" y="3544394"/>
            <a:ext cx="182034" cy="174646"/>
          </a:xfrm>
          <a:prstGeom prst="plus">
            <a:avLst>
              <a:gd name="adj" fmla="val 3747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十字形 19">
            <a:extLst>
              <a:ext uri="{FF2B5EF4-FFF2-40B4-BE49-F238E27FC236}">
                <a16:creationId xmlns:a16="http://schemas.microsoft.com/office/drawing/2014/main" id="{2902AF66-4C98-EF2D-3B2C-76879615C092}"/>
              </a:ext>
            </a:extLst>
          </p:cNvPr>
          <p:cNvSpPr/>
          <p:nvPr/>
        </p:nvSpPr>
        <p:spPr>
          <a:xfrm>
            <a:off x="3608323" y="3544394"/>
            <a:ext cx="182034" cy="174646"/>
          </a:xfrm>
          <a:prstGeom prst="plus">
            <a:avLst>
              <a:gd name="adj" fmla="val 3747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97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49D9444C-5CBC-AC8C-D6B2-F4BA476C2C5A}"/>
              </a:ext>
            </a:extLst>
          </p:cNvPr>
          <p:cNvGrpSpPr/>
          <p:nvPr/>
        </p:nvGrpSpPr>
        <p:grpSpPr>
          <a:xfrm>
            <a:off x="5218848" y="1250411"/>
            <a:ext cx="4132512" cy="4048562"/>
            <a:chOff x="641805" y="1739901"/>
            <a:chExt cx="4132512" cy="4223706"/>
          </a:xfrm>
        </p:grpSpPr>
        <p:sp>
          <p:nvSpPr>
            <p:cNvPr id="45" name="四角形: 角を丸くする 44">
              <a:extLst>
                <a:ext uri="{FF2B5EF4-FFF2-40B4-BE49-F238E27FC236}">
                  <a16:creationId xmlns:a16="http://schemas.microsoft.com/office/drawing/2014/main" id="{04D1AFC8-7F22-8F34-873A-CE0373A86002}"/>
                </a:ext>
              </a:extLst>
            </p:cNvPr>
            <p:cNvSpPr/>
            <p:nvPr/>
          </p:nvSpPr>
          <p:spPr>
            <a:xfrm>
              <a:off x="641805" y="1739901"/>
              <a:ext cx="4132512" cy="351523"/>
            </a:xfrm>
            <a:prstGeom prst="roundRect">
              <a:avLst>
                <a:gd name="adj" fmla="val 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rgbClr val="0070C0"/>
                  </a:solidFill>
                  <a:latin typeface="HGS創英角ｺﾞｼｯｸUB" panose="020B0900000000000000" pitchFamily="50" charset="-128"/>
                  <a:ea typeface="HGS創英角ｺﾞｼｯｸUB" panose="020B0900000000000000" pitchFamily="50" charset="-128"/>
                </a:rPr>
                <a:t>本制度融資実行後</a:t>
              </a:r>
            </a:p>
          </p:txBody>
        </p:sp>
        <p:sp>
          <p:nvSpPr>
            <p:cNvPr id="46" name="四角形: 角を丸くする 45">
              <a:extLst>
                <a:ext uri="{FF2B5EF4-FFF2-40B4-BE49-F238E27FC236}">
                  <a16:creationId xmlns:a16="http://schemas.microsoft.com/office/drawing/2014/main" id="{7E794646-7B4A-8D09-C831-8519A8502CCC}"/>
                </a:ext>
              </a:extLst>
            </p:cNvPr>
            <p:cNvSpPr/>
            <p:nvPr/>
          </p:nvSpPr>
          <p:spPr>
            <a:xfrm>
              <a:off x="641805" y="2091425"/>
              <a:ext cx="4132512" cy="38721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85" name="正方形/長方形 84">
            <a:extLst>
              <a:ext uri="{FF2B5EF4-FFF2-40B4-BE49-F238E27FC236}">
                <a16:creationId xmlns:a16="http://schemas.microsoft.com/office/drawing/2014/main" id="{AD74F5FC-9D55-3803-56E8-DC2F24E6431F}"/>
              </a:ext>
            </a:extLst>
          </p:cNvPr>
          <p:cNvSpPr/>
          <p:nvPr/>
        </p:nvSpPr>
        <p:spPr>
          <a:xfrm>
            <a:off x="8467436" y="2781421"/>
            <a:ext cx="1217379" cy="567615"/>
          </a:xfrm>
          <a:prstGeom prst="rect">
            <a:avLst/>
          </a:prstGeom>
          <a:solidFill>
            <a:schemeClr val="bg1"/>
          </a:solid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15FA6A1-8F06-347E-A4E8-B1BCB098727B}"/>
              </a:ext>
            </a:extLst>
          </p:cNvPr>
          <p:cNvSpPr txBox="1"/>
          <p:nvPr/>
        </p:nvSpPr>
        <p:spPr>
          <a:xfrm>
            <a:off x="471838" y="5525273"/>
            <a:ext cx="9362123" cy="954107"/>
          </a:xfrm>
          <a:prstGeom prst="rect">
            <a:avLst/>
          </a:prstGeom>
          <a:noFill/>
        </p:spPr>
        <p:txBody>
          <a:bodyPr wrap="square">
            <a:spAutoFit/>
          </a:bodyPr>
          <a:lstStyle/>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ステップ１</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本制度２５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≦金融機関の経保なしプロパー２５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となり対象</a:t>
            </a:r>
          </a:p>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ステップ２</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金融機関の責務における</a:t>
            </a:r>
            <a:r>
              <a:rPr kumimoji="1" lang="ja-JP" altLang="en-US" sz="1400" b="1" dirty="0">
                <a:solidFill>
                  <a:srgbClr val="C00000"/>
                </a:solidFill>
                <a:latin typeface="游ゴシック" panose="020B0400000000000000" pitchFamily="50" charset="-128"/>
                <a:ea typeface="游ゴシック" panose="020B0400000000000000" pitchFamily="50" charset="-128"/>
              </a:rPr>
              <a:t>「保全がないこと」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とは、金融機関が実行する経営者保証を不要（解除）　</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とする融資額のうち</a:t>
            </a:r>
            <a:r>
              <a:rPr kumimoji="1" lang="ja-JP" altLang="en-US" sz="1400" b="1" dirty="0">
                <a:solidFill>
                  <a:srgbClr val="C00000"/>
                </a:solidFill>
                <a:latin typeface="游ゴシック" panose="020B0400000000000000" pitchFamily="50" charset="-128"/>
                <a:ea typeface="游ゴシック" panose="020B0400000000000000" pitchFamily="50" charset="-128"/>
              </a:rPr>
              <a:t>一部でも不動産等による保全がないこと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をいい、上記パターンについて、</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金融機関が実行（解除）する融資額は全額保全されていないため対象</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2714EC67-0CB0-C9F6-386B-D442852E3299}"/>
              </a:ext>
            </a:extLst>
          </p:cNvPr>
          <p:cNvSpPr/>
          <p:nvPr/>
        </p:nvSpPr>
        <p:spPr>
          <a:xfrm>
            <a:off x="1592709" y="459251"/>
            <a:ext cx="8197709" cy="351521"/>
          </a:xfrm>
          <a:prstGeom prst="rect">
            <a:avLst/>
          </a:prstGeom>
          <a:solidFill>
            <a:srgbClr val="FF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E6AF00"/>
                </a:solidFill>
                <a:latin typeface="+mn-ea"/>
              </a:rPr>
              <a:t>既往プロパー 経保あり</a:t>
            </a:r>
            <a:r>
              <a:rPr kumimoji="1" lang="ja-JP" altLang="en-US" sz="1600" b="1" dirty="0">
                <a:solidFill>
                  <a:schemeClr val="tx1"/>
                </a:solidFill>
                <a:latin typeface="+mn-ea"/>
              </a:rPr>
              <a:t>［保全なし］に</a:t>
            </a:r>
            <a:r>
              <a:rPr kumimoji="1" lang="ja-JP" altLang="en-US" b="1" dirty="0">
                <a:solidFill>
                  <a:schemeClr val="tx1"/>
                </a:solidFill>
                <a:latin typeface="+mn-ea"/>
              </a:rPr>
              <a:t>対して</a:t>
            </a:r>
            <a:r>
              <a:rPr kumimoji="1" lang="ja-JP" altLang="en-US" b="1" dirty="0">
                <a:solidFill>
                  <a:schemeClr val="accent1"/>
                </a:solidFill>
                <a:latin typeface="+mn-ea"/>
              </a:rPr>
              <a:t>本制度</a:t>
            </a:r>
            <a:r>
              <a:rPr kumimoji="1" lang="ja-JP" altLang="en-US" sz="1600" b="1" dirty="0">
                <a:solidFill>
                  <a:schemeClr val="tx1"/>
                </a:solidFill>
                <a:latin typeface="+mn-ea"/>
              </a:rPr>
              <a:t>を</a:t>
            </a:r>
            <a:r>
              <a:rPr kumimoji="1" lang="ja-JP" altLang="en-US" b="1" dirty="0">
                <a:solidFill>
                  <a:schemeClr val="tx1"/>
                </a:solidFill>
                <a:latin typeface="+mn-ea"/>
              </a:rPr>
              <a:t>実行する場合</a:t>
            </a:r>
            <a:endParaRPr kumimoji="1" lang="en-US" altLang="ja-JP" b="1" dirty="0">
              <a:solidFill>
                <a:schemeClr val="tx1"/>
              </a:solidFill>
              <a:latin typeface="+mn-ea"/>
            </a:endParaRPr>
          </a:p>
        </p:txBody>
      </p:sp>
      <p:sp>
        <p:nvSpPr>
          <p:cNvPr id="8" name="四角形: 角を丸くする 7">
            <a:extLst>
              <a:ext uri="{FF2B5EF4-FFF2-40B4-BE49-F238E27FC236}">
                <a16:creationId xmlns:a16="http://schemas.microsoft.com/office/drawing/2014/main" id="{B2D8199F-A6D7-1DDC-8AE7-EBFDE0D3E08B}"/>
              </a:ext>
            </a:extLst>
          </p:cNvPr>
          <p:cNvSpPr/>
          <p:nvPr/>
        </p:nvSpPr>
        <p:spPr>
          <a:xfrm>
            <a:off x="53750" y="459249"/>
            <a:ext cx="1538959" cy="35152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パターン１</a:t>
            </a:r>
          </a:p>
        </p:txBody>
      </p:sp>
      <p:sp>
        <p:nvSpPr>
          <p:cNvPr id="6" name="タイトル 1">
            <a:extLst>
              <a:ext uri="{FF2B5EF4-FFF2-40B4-BE49-F238E27FC236}">
                <a16:creationId xmlns:a16="http://schemas.microsoft.com/office/drawing/2014/main" id="{6E252F32-5838-68D7-EEEF-020775F7FD72}"/>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AB29534-C487-CDB9-D0F3-C1E7E7B90752}"/>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6</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99D1AEC1-3101-C070-DE18-1C6467AA722B}"/>
              </a:ext>
            </a:extLst>
          </p:cNvPr>
          <p:cNvGrpSpPr/>
          <p:nvPr/>
        </p:nvGrpSpPr>
        <p:grpSpPr>
          <a:xfrm>
            <a:off x="587802" y="1250411"/>
            <a:ext cx="4132512" cy="4048562"/>
            <a:chOff x="641805" y="1739901"/>
            <a:chExt cx="4132512" cy="4223706"/>
          </a:xfrm>
        </p:grpSpPr>
        <p:sp>
          <p:nvSpPr>
            <p:cNvPr id="39" name="四角形: 角を丸くする 38">
              <a:extLst>
                <a:ext uri="{FF2B5EF4-FFF2-40B4-BE49-F238E27FC236}">
                  <a16:creationId xmlns:a16="http://schemas.microsoft.com/office/drawing/2014/main" id="{0A388263-C09D-E7D4-3CD6-1D1B2015E788}"/>
                </a:ext>
              </a:extLst>
            </p:cNvPr>
            <p:cNvSpPr/>
            <p:nvPr/>
          </p:nvSpPr>
          <p:spPr>
            <a:xfrm>
              <a:off x="641805" y="1739901"/>
              <a:ext cx="4132512" cy="351523"/>
            </a:xfrm>
            <a:prstGeom prst="roundRect">
              <a:avLst>
                <a:gd name="adj" fmla="val 0"/>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chemeClr val="tx1"/>
                  </a:solidFill>
                  <a:latin typeface="HGS創英角ｺﾞｼｯｸUB" panose="020B0900000000000000" pitchFamily="50" charset="-128"/>
                  <a:ea typeface="HGS創英角ｺﾞｼｯｸUB" panose="020B0900000000000000" pitchFamily="50" charset="-128"/>
                </a:rPr>
                <a:t>本制度融資実行前</a:t>
              </a:r>
            </a:p>
          </p:txBody>
        </p:sp>
        <p:sp>
          <p:nvSpPr>
            <p:cNvPr id="40" name="四角形: 角を丸くする 39">
              <a:extLst>
                <a:ext uri="{FF2B5EF4-FFF2-40B4-BE49-F238E27FC236}">
                  <a16:creationId xmlns:a16="http://schemas.microsoft.com/office/drawing/2014/main" id="{3A8714E6-12B8-688C-67ED-D79F2CB4AB71}"/>
                </a:ext>
              </a:extLst>
            </p:cNvPr>
            <p:cNvSpPr/>
            <p:nvPr/>
          </p:nvSpPr>
          <p:spPr>
            <a:xfrm>
              <a:off x="641805" y="2091425"/>
              <a:ext cx="4132512" cy="3872182"/>
            </a:xfrm>
            <a:prstGeom prst="roundRect">
              <a:avLst>
                <a:gd name="adj" fmla="val 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grpSp>
        <p:nvGrpSpPr>
          <p:cNvPr id="47" name="グループ化 46">
            <a:extLst>
              <a:ext uri="{FF2B5EF4-FFF2-40B4-BE49-F238E27FC236}">
                <a16:creationId xmlns:a16="http://schemas.microsoft.com/office/drawing/2014/main" id="{7F1481B9-9983-C8A8-F9EE-5872DC2B3641}"/>
              </a:ext>
            </a:extLst>
          </p:cNvPr>
          <p:cNvGrpSpPr/>
          <p:nvPr/>
        </p:nvGrpSpPr>
        <p:grpSpPr>
          <a:xfrm>
            <a:off x="1771012" y="2140092"/>
            <a:ext cx="1766094" cy="2829564"/>
            <a:chOff x="2338255" y="1602388"/>
            <a:chExt cx="1398253" cy="1513856"/>
          </a:xfrm>
        </p:grpSpPr>
        <p:sp>
          <p:nvSpPr>
            <p:cNvPr id="50" name="正方形/長方形 49">
              <a:extLst>
                <a:ext uri="{FF2B5EF4-FFF2-40B4-BE49-F238E27FC236}">
                  <a16:creationId xmlns:a16="http://schemas.microsoft.com/office/drawing/2014/main" id="{3BE6DB38-037F-9633-B8A3-92E599086FEF}"/>
                </a:ext>
              </a:extLst>
            </p:cNvPr>
            <p:cNvSpPr/>
            <p:nvPr/>
          </p:nvSpPr>
          <p:spPr>
            <a:xfrm>
              <a:off x="2441474" y="1602388"/>
              <a:ext cx="1208816" cy="1495220"/>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r>
                <a:rPr kumimoji="1" lang="ja-JP" altLang="en-US" sz="1600" b="1" dirty="0">
                  <a:solidFill>
                    <a:schemeClr val="tx1"/>
                  </a:solidFill>
                  <a:latin typeface="Meiryo UI" panose="020B0604030504040204" pitchFamily="50" charset="-128"/>
                  <a:ea typeface="Meiryo UI" panose="020B0604030504040204" pitchFamily="50" charset="-128"/>
                </a:rPr>
                <a:t>経保あり</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50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cxnSp>
          <p:nvCxnSpPr>
            <p:cNvPr id="51" name="直線コネクタ 50">
              <a:extLst>
                <a:ext uri="{FF2B5EF4-FFF2-40B4-BE49-F238E27FC236}">
                  <a16:creationId xmlns:a16="http://schemas.microsoft.com/office/drawing/2014/main" id="{8D048AF8-C963-4E55-3AE7-4C947159EA81}"/>
                </a:ext>
              </a:extLst>
            </p:cNvPr>
            <p:cNvCxnSpPr>
              <a:cxnSpLocks/>
            </p:cNvCxnSpPr>
            <p:nvPr/>
          </p:nvCxnSpPr>
          <p:spPr>
            <a:xfrm>
              <a:off x="2338255" y="3116244"/>
              <a:ext cx="139825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52" name="フローチャート: 組合せ 51">
            <a:extLst>
              <a:ext uri="{FF2B5EF4-FFF2-40B4-BE49-F238E27FC236}">
                <a16:creationId xmlns:a16="http://schemas.microsoft.com/office/drawing/2014/main" id="{1CACE0B5-C901-89FC-6688-92ACA5A5EC40}"/>
              </a:ext>
            </a:extLst>
          </p:cNvPr>
          <p:cNvSpPr/>
          <p:nvPr/>
        </p:nvSpPr>
        <p:spPr>
          <a:xfrm rot="16200000">
            <a:off x="4632670" y="3185719"/>
            <a:ext cx="812399" cy="703472"/>
          </a:xfrm>
          <a:prstGeom prst="flowChartMerge">
            <a:avLst/>
          </a:prstGeom>
          <a:solidFill>
            <a:schemeClr val="accent5"/>
          </a:solidFill>
          <a:ln w="95250">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 塗りつぶしなし 52">
            <a:extLst>
              <a:ext uri="{FF2B5EF4-FFF2-40B4-BE49-F238E27FC236}">
                <a16:creationId xmlns:a16="http://schemas.microsoft.com/office/drawing/2014/main" id="{6217A322-CB1C-3C4C-061F-0F4CE12B686F}"/>
              </a:ext>
            </a:extLst>
          </p:cNvPr>
          <p:cNvSpPr/>
          <p:nvPr/>
        </p:nvSpPr>
        <p:spPr>
          <a:xfrm>
            <a:off x="5339999" y="1691072"/>
            <a:ext cx="971404" cy="932056"/>
          </a:xfrm>
          <a:prstGeom prst="donut">
            <a:avLst>
              <a:gd name="adj" fmla="val 2043"/>
            </a:avLst>
          </a:prstGeom>
          <a:solidFill>
            <a:schemeClr val="accent5">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solidFill>
                <a:latin typeface="Meiryo UI" panose="020B0604030504040204" pitchFamily="50" charset="-128"/>
                <a:ea typeface="Meiryo UI" panose="020B0604030504040204" pitchFamily="50" charset="-128"/>
              </a:rPr>
              <a:t>対象</a:t>
            </a:r>
          </a:p>
        </p:txBody>
      </p:sp>
      <p:sp>
        <p:nvSpPr>
          <p:cNvPr id="54" name="正方形/長方形 53">
            <a:extLst>
              <a:ext uri="{FF2B5EF4-FFF2-40B4-BE49-F238E27FC236}">
                <a16:creationId xmlns:a16="http://schemas.microsoft.com/office/drawing/2014/main" id="{D5C05854-B5CC-320B-D88F-B9172F0C62BF}"/>
              </a:ext>
            </a:extLst>
          </p:cNvPr>
          <p:cNvSpPr/>
          <p:nvPr/>
        </p:nvSpPr>
        <p:spPr>
          <a:xfrm>
            <a:off x="1919255" y="2816632"/>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grpSp>
        <p:nvGrpSpPr>
          <p:cNvPr id="73" name="グループ化 72">
            <a:extLst>
              <a:ext uri="{FF2B5EF4-FFF2-40B4-BE49-F238E27FC236}">
                <a16:creationId xmlns:a16="http://schemas.microsoft.com/office/drawing/2014/main" id="{358DFAAE-CD0E-37E7-6672-F0E6B2DA10EB}"/>
              </a:ext>
            </a:extLst>
          </p:cNvPr>
          <p:cNvGrpSpPr/>
          <p:nvPr/>
        </p:nvGrpSpPr>
        <p:grpSpPr>
          <a:xfrm>
            <a:off x="6255700" y="2797515"/>
            <a:ext cx="2091738" cy="1602771"/>
            <a:chOff x="6428719" y="2990300"/>
            <a:chExt cx="1896671" cy="541641"/>
          </a:xfrm>
        </p:grpSpPr>
        <p:sp>
          <p:nvSpPr>
            <p:cNvPr id="74" name="正方形/長方形 73">
              <a:extLst>
                <a:ext uri="{FF2B5EF4-FFF2-40B4-BE49-F238E27FC236}">
                  <a16:creationId xmlns:a16="http://schemas.microsoft.com/office/drawing/2014/main" id="{99542CBB-18AD-82A0-07C9-F01F6809DE78}"/>
                </a:ext>
              </a:extLst>
            </p:cNvPr>
            <p:cNvSpPr/>
            <p:nvPr/>
          </p:nvSpPr>
          <p:spPr>
            <a:xfrm>
              <a:off x="7405066" y="2990300"/>
              <a:ext cx="820935" cy="529570"/>
            </a:xfrm>
            <a:prstGeom prst="rect">
              <a:avLst/>
            </a:prstGeom>
            <a:solidFill>
              <a:schemeClr val="accent2">
                <a:lumMod val="20000"/>
                <a:lumOff val="80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p:txBody>
        </p:sp>
        <p:sp>
          <p:nvSpPr>
            <p:cNvPr id="75" name="正方形/長方形 74">
              <a:extLst>
                <a:ext uri="{FF2B5EF4-FFF2-40B4-BE49-F238E27FC236}">
                  <a16:creationId xmlns:a16="http://schemas.microsoft.com/office/drawing/2014/main" id="{95672B89-A846-D173-51B2-6D23A103A79B}"/>
                </a:ext>
              </a:extLst>
            </p:cNvPr>
            <p:cNvSpPr/>
            <p:nvPr/>
          </p:nvSpPr>
          <p:spPr>
            <a:xfrm>
              <a:off x="6487124" y="2990300"/>
              <a:ext cx="820935" cy="530468"/>
            </a:xfrm>
            <a:prstGeom prst="rect">
              <a:avLst/>
            </a:prstGeom>
            <a:solidFill>
              <a:schemeClr val="accent5">
                <a:lumMod val="20000"/>
                <a:lumOff val="80000"/>
              </a:schemeClr>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cxnSp>
          <p:nvCxnSpPr>
            <p:cNvPr id="76" name="直線コネクタ 75">
              <a:extLst>
                <a:ext uri="{FF2B5EF4-FFF2-40B4-BE49-F238E27FC236}">
                  <a16:creationId xmlns:a16="http://schemas.microsoft.com/office/drawing/2014/main" id="{7AC88DB6-822E-3B19-639A-B3C6640896AD}"/>
                </a:ext>
              </a:extLst>
            </p:cNvPr>
            <p:cNvCxnSpPr>
              <a:cxnSpLocks/>
            </p:cNvCxnSpPr>
            <p:nvPr/>
          </p:nvCxnSpPr>
          <p:spPr>
            <a:xfrm>
              <a:off x="6428719" y="3531941"/>
              <a:ext cx="18966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7" name="正方形/長方形 76">
            <a:extLst>
              <a:ext uri="{FF2B5EF4-FFF2-40B4-BE49-F238E27FC236}">
                <a16:creationId xmlns:a16="http://schemas.microsoft.com/office/drawing/2014/main" id="{B40D6C12-4116-D0FF-80D8-159C36FE97AC}"/>
              </a:ext>
            </a:extLst>
          </p:cNvPr>
          <p:cNvSpPr/>
          <p:nvPr/>
        </p:nvSpPr>
        <p:spPr>
          <a:xfrm>
            <a:off x="6264409" y="4504002"/>
            <a:ext cx="2104718"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保証限度額 ＝ </a:t>
            </a:r>
            <a:r>
              <a:rPr kumimoji="1" lang="en-US" altLang="ja-JP" sz="1400" b="1" dirty="0">
                <a:solidFill>
                  <a:srgbClr val="C00000"/>
                </a:solidFill>
                <a:latin typeface="Meiryo UI" panose="020B0604030504040204" pitchFamily="50" charset="-128"/>
                <a:ea typeface="Meiryo UI" panose="020B0604030504040204" pitchFamily="50" charset="-128"/>
              </a:rPr>
              <a:t>25M</a:t>
            </a:r>
          </a:p>
        </p:txBody>
      </p:sp>
      <p:sp>
        <p:nvSpPr>
          <p:cNvPr id="78" name="正方形/長方形 77">
            <a:extLst>
              <a:ext uri="{FF2B5EF4-FFF2-40B4-BE49-F238E27FC236}">
                <a16:creationId xmlns:a16="http://schemas.microsoft.com/office/drawing/2014/main" id="{183EF47D-0BB2-5740-1C99-1B227C0C6F37}"/>
              </a:ext>
            </a:extLst>
          </p:cNvPr>
          <p:cNvSpPr/>
          <p:nvPr/>
        </p:nvSpPr>
        <p:spPr>
          <a:xfrm>
            <a:off x="8386015" y="2869757"/>
            <a:ext cx="1392797" cy="412010"/>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金融機関の責務を</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果たしている</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en-US" altLang="ja-JP" sz="1100" b="1" dirty="0">
                <a:solidFill>
                  <a:schemeClr val="accent6"/>
                </a:solidFill>
                <a:latin typeface="Meiryo UI" panose="020B0604030504040204" pitchFamily="50" charset="-128"/>
                <a:ea typeface="Meiryo UI" panose="020B0604030504040204" pitchFamily="50" charset="-128"/>
              </a:rPr>
              <a:t>25M</a:t>
            </a:r>
          </a:p>
        </p:txBody>
      </p:sp>
      <p:sp>
        <p:nvSpPr>
          <p:cNvPr id="79" name="正方形/長方形 78">
            <a:extLst>
              <a:ext uri="{FF2B5EF4-FFF2-40B4-BE49-F238E27FC236}">
                <a16:creationId xmlns:a16="http://schemas.microsoft.com/office/drawing/2014/main" id="{FBA07BA8-7BD5-1686-399D-D946456828DE}"/>
              </a:ext>
            </a:extLst>
          </p:cNvPr>
          <p:cNvSpPr/>
          <p:nvPr/>
        </p:nvSpPr>
        <p:spPr>
          <a:xfrm>
            <a:off x="7373666" y="2831805"/>
            <a:ext cx="840474" cy="1490885"/>
          </a:xfrm>
          <a:prstGeom prst="rect">
            <a:avLst/>
          </a:prstGeom>
          <a:no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84" name="直線コネクタ 83">
            <a:extLst>
              <a:ext uri="{FF2B5EF4-FFF2-40B4-BE49-F238E27FC236}">
                <a16:creationId xmlns:a16="http://schemas.microsoft.com/office/drawing/2014/main" id="{1D6AADCA-9C78-0DE5-826C-61F9E0A12F59}"/>
              </a:ext>
            </a:extLst>
          </p:cNvPr>
          <p:cNvCxnSpPr>
            <a:cxnSpLocks/>
          </p:cNvCxnSpPr>
          <p:nvPr/>
        </p:nvCxnSpPr>
        <p:spPr>
          <a:xfrm>
            <a:off x="8237827" y="2981462"/>
            <a:ext cx="224305"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6C0A6526-1937-2ACC-A124-E8834D7DACFB}"/>
              </a:ext>
            </a:extLst>
          </p:cNvPr>
          <p:cNvSpPr/>
          <p:nvPr/>
        </p:nvSpPr>
        <p:spPr>
          <a:xfrm>
            <a:off x="7343017" y="3297715"/>
            <a:ext cx="874502"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経保なし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25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87" name="正方形/長方形 86">
            <a:extLst>
              <a:ext uri="{FF2B5EF4-FFF2-40B4-BE49-F238E27FC236}">
                <a16:creationId xmlns:a16="http://schemas.microsoft.com/office/drawing/2014/main" id="{F1BB3183-8CF3-3DF1-A548-24F728779C46}"/>
              </a:ext>
            </a:extLst>
          </p:cNvPr>
          <p:cNvSpPr/>
          <p:nvPr/>
        </p:nvSpPr>
        <p:spPr>
          <a:xfrm>
            <a:off x="6328537" y="3297715"/>
            <a:ext cx="887129"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本制度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25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8A386247-E5DA-BF87-1C8D-F8F986D2D8C8}"/>
              </a:ext>
            </a:extLst>
          </p:cNvPr>
          <p:cNvSpPr/>
          <p:nvPr/>
        </p:nvSpPr>
        <p:spPr>
          <a:xfrm>
            <a:off x="7353358" y="3079546"/>
            <a:ext cx="905366"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89" name="フリーフォーム: 図形 88">
            <a:extLst>
              <a:ext uri="{FF2B5EF4-FFF2-40B4-BE49-F238E27FC236}">
                <a16:creationId xmlns:a16="http://schemas.microsoft.com/office/drawing/2014/main" id="{5717AF87-E172-33F7-D426-A30833A6CE9C}"/>
              </a:ext>
            </a:extLst>
          </p:cNvPr>
          <p:cNvSpPr/>
          <p:nvPr/>
        </p:nvSpPr>
        <p:spPr>
          <a:xfrm flipH="1">
            <a:off x="7926340" y="1713246"/>
            <a:ext cx="1753143" cy="992671"/>
          </a:xfrm>
          <a:custGeom>
            <a:avLst/>
            <a:gdLst>
              <a:gd name="connsiteX0" fmla="*/ 141379 w 1484448"/>
              <a:gd name="connsiteY0" fmla="*/ 0 h 1021412"/>
              <a:gd name="connsiteX1" fmla="*/ 865928 w 1484448"/>
              <a:gd name="connsiteY1" fmla="*/ 0 h 1021412"/>
              <a:gd name="connsiteX2" fmla="*/ 1237040 w 1484448"/>
              <a:gd name="connsiteY2" fmla="*/ 0 h 1021412"/>
              <a:gd name="connsiteX3" fmla="*/ 1343069 w 1484448"/>
              <a:gd name="connsiteY3" fmla="*/ 0 h 1021412"/>
              <a:gd name="connsiteX4" fmla="*/ 1484448 w 1484448"/>
              <a:gd name="connsiteY4" fmla="*/ 141379 h 1021412"/>
              <a:gd name="connsiteX5" fmla="*/ 1484448 w 1484448"/>
              <a:gd name="connsiteY5" fmla="*/ 494817 h 1021412"/>
              <a:gd name="connsiteX6" fmla="*/ 1484448 w 1484448"/>
              <a:gd name="connsiteY6" fmla="*/ 706879 h 1021412"/>
              <a:gd name="connsiteX7" fmla="*/ 1343069 w 1484448"/>
              <a:gd name="connsiteY7" fmla="*/ 848258 h 1021412"/>
              <a:gd name="connsiteX8" fmla="*/ 1335655 w 1484448"/>
              <a:gd name="connsiteY8" fmla="*/ 848258 h 1021412"/>
              <a:gd name="connsiteX9" fmla="*/ 1364303 w 1484448"/>
              <a:gd name="connsiteY9" fmla="*/ 1021412 h 1021412"/>
              <a:gd name="connsiteX10" fmla="*/ 1123625 w 1484448"/>
              <a:gd name="connsiteY10" fmla="*/ 848258 h 1021412"/>
              <a:gd name="connsiteX11" fmla="*/ 865928 w 1484448"/>
              <a:gd name="connsiteY11" fmla="*/ 848258 h 1021412"/>
              <a:gd name="connsiteX12" fmla="*/ 141379 w 1484448"/>
              <a:gd name="connsiteY12" fmla="*/ 848258 h 1021412"/>
              <a:gd name="connsiteX13" fmla="*/ 0 w 1484448"/>
              <a:gd name="connsiteY13" fmla="*/ 706879 h 1021412"/>
              <a:gd name="connsiteX14" fmla="*/ 0 w 1484448"/>
              <a:gd name="connsiteY14" fmla="*/ 494817 h 1021412"/>
              <a:gd name="connsiteX15" fmla="*/ 0 w 1484448"/>
              <a:gd name="connsiteY15" fmla="*/ 141379 h 1021412"/>
              <a:gd name="connsiteX16" fmla="*/ 141379 w 1484448"/>
              <a:gd name="connsiteY16" fmla="*/ 0 h 10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448" h="1021412">
                <a:moveTo>
                  <a:pt x="141379" y="0"/>
                </a:moveTo>
                <a:lnTo>
                  <a:pt x="865928" y="0"/>
                </a:lnTo>
                <a:lnTo>
                  <a:pt x="1237040" y="0"/>
                </a:lnTo>
                <a:lnTo>
                  <a:pt x="1343069" y="0"/>
                </a:lnTo>
                <a:cubicBezTo>
                  <a:pt x="1421150" y="0"/>
                  <a:pt x="1484448" y="63298"/>
                  <a:pt x="1484448" y="141379"/>
                </a:cubicBezTo>
                <a:lnTo>
                  <a:pt x="1484448" y="494817"/>
                </a:lnTo>
                <a:lnTo>
                  <a:pt x="1484448" y="706879"/>
                </a:lnTo>
                <a:cubicBezTo>
                  <a:pt x="1484448" y="784960"/>
                  <a:pt x="1421150" y="848258"/>
                  <a:pt x="1343069" y="848258"/>
                </a:cubicBezTo>
                <a:lnTo>
                  <a:pt x="1335655" y="848258"/>
                </a:lnTo>
                <a:lnTo>
                  <a:pt x="1364303" y="1021412"/>
                </a:lnTo>
                <a:lnTo>
                  <a:pt x="1123625" y="848258"/>
                </a:lnTo>
                <a:lnTo>
                  <a:pt x="865928" y="848258"/>
                </a:lnTo>
                <a:lnTo>
                  <a:pt x="141379" y="848258"/>
                </a:lnTo>
                <a:cubicBezTo>
                  <a:pt x="63298" y="848258"/>
                  <a:pt x="0" y="784960"/>
                  <a:pt x="0" y="706879"/>
                </a:cubicBezTo>
                <a:lnTo>
                  <a:pt x="0" y="494817"/>
                </a:lnTo>
                <a:lnTo>
                  <a:pt x="0" y="141379"/>
                </a:lnTo>
                <a:cubicBezTo>
                  <a:pt x="0" y="63298"/>
                  <a:pt x="63298" y="0"/>
                  <a:pt x="141379" y="0"/>
                </a:cubicBezTo>
                <a:close/>
              </a:path>
            </a:pathLst>
          </a:cu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0" name="正方形/長方形 89">
            <a:extLst>
              <a:ext uri="{FF2B5EF4-FFF2-40B4-BE49-F238E27FC236}">
                <a16:creationId xmlns:a16="http://schemas.microsoft.com/office/drawing/2014/main" id="{71D735AA-F599-645F-8651-2D564897CC19}"/>
              </a:ext>
            </a:extLst>
          </p:cNvPr>
          <p:cNvSpPr/>
          <p:nvPr/>
        </p:nvSpPr>
        <p:spPr>
          <a:xfrm>
            <a:off x="7687007" y="1807456"/>
            <a:ext cx="2309103" cy="6161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経保なし・保全なしの</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プロパー融資実行</a:t>
            </a: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または、</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既往プロパーの経保解除</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268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グループ化 66">
            <a:extLst>
              <a:ext uri="{FF2B5EF4-FFF2-40B4-BE49-F238E27FC236}">
                <a16:creationId xmlns:a16="http://schemas.microsoft.com/office/drawing/2014/main" id="{81B7585A-804C-5AD9-F89F-EF2C88932103}"/>
              </a:ext>
            </a:extLst>
          </p:cNvPr>
          <p:cNvGrpSpPr/>
          <p:nvPr/>
        </p:nvGrpSpPr>
        <p:grpSpPr>
          <a:xfrm>
            <a:off x="5218848" y="1250411"/>
            <a:ext cx="4132512" cy="4048562"/>
            <a:chOff x="641805" y="1739901"/>
            <a:chExt cx="4132512" cy="4223706"/>
          </a:xfrm>
        </p:grpSpPr>
        <p:sp>
          <p:nvSpPr>
            <p:cNvPr id="68" name="四角形: 角を丸くする 67">
              <a:extLst>
                <a:ext uri="{FF2B5EF4-FFF2-40B4-BE49-F238E27FC236}">
                  <a16:creationId xmlns:a16="http://schemas.microsoft.com/office/drawing/2014/main" id="{46BC9FFE-645A-5269-6FF2-00FF27670CA0}"/>
                </a:ext>
              </a:extLst>
            </p:cNvPr>
            <p:cNvSpPr/>
            <p:nvPr/>
          </p:nvSpPr>
          <p:spPr>
            <a:xfrm>
              <a:off x="641805" y="1739901"/>
              <a:ext cx="4132512" cy="351523"/>
            </a:xfrm>
            <a:prstGeom prst="roundRect">
              <a:avLst>
                <a:gd name="adj" fmla="val 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rgbClr val="0070C0"/>
                  </a:solidFill>
                  <a:latin typeface="HGS創英角ｺﾞｼｯｸUB" panose="020B0900000000000000" pitchFamily="50" charset="-128"/>
                  <a:ea typeface="HGS創英角ｺﾞｼｯｸUB" panose="020B0900000000000000" pitchFamily="50" charset="-128"/>
                </a:rPr>
                <a:t>本制度融資実行後</a:t>
              </a:r>
            </a:p>
          </p:txBody>
        </p:sp>
        <p:sp>
          <p:nvSpPr>
            <p:cNvPr id="69" name="四角形: 角を丸くする 68">
              <a:extLst>
                <a:ext uri="{FF2B5EF4-FFF2-40B4-BE49-F238E27FC236}">
                  <a16:creationId xmlns:a16="http://schemas.microsoft.com/office/drawing/2014/main" id="{6CA2C099-B4C6-5D2B-AB7E-F1F6D4E4B46C}"/>
                </a:ext>
              </a:extLst>
            </p:cNvPr>
            <p:cNvSpPr/>
            <p:nvPr/>
          </p:nvSpPr>
          <p:spPr>
            <a:xfrm>
              <a:off x="641805" y="2091425"/>
              <a:ext cx="4132512" cy="38721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53" name="正方形/長方形 52">
            <a:extLst>
              <a:ext uri="{FF2B5EF4-FFF2-40B4-BE49-F238E27FC236}">
                <a16:creationId xmlns:a16="http://schemas.microsoft.com/office/drawing/2014/main" id="{D3259FF8-D4EC-9CA8-E5C1-2738758F497C}"/>
              </a:ext>
            </a:extLst>
          </p:cNvPr>
          <p:cNvSpPr/>
          <p:nvPr/>
        </p:nvSpPr>
        <p:spPr>
          <a:xfrm>
            <a:off x="8467436" y="2781421"/>
            <a:ext cx="1217379" cy="567615"/>
          </a:xfrm>
          <a:prstGeom prst="rect">
            <a:avLst/>
          </a:prstGeom>
          <a:solidFill>
            <a:schemeClr val="bg1"/>
          </a:solid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8494FA03-755A-28CB-2A53-5974CAFFA185}"/>
              </a:ext>
            </a:extLst>
          </p:cNvPr>
          <p:cNvGrpSpPr/>
          <p:nvPr/>
        </p:nvGrpSpPr>
        <p:grpSpPr>
          <a:xfrm>
            <a:off x="587802" y="1250411"/>
            <a:ext cx="4132512" cy="4048562"/>
            <a:chOff x="641805" y="1739901"/>
            <a:chExt cx="4132512" cy="4223706"/>
          </a:xfrm>
        </p:grpSpPr>
        <p:sp>
          <p:nvSpPr>
            <p:cNvPr id="65" name="四角形: 角を丸くする 64">
              <a:extLst>
                <a:ext uri="{FF2B5EF4-FFF2-40B4-BE49-F238E27FC236}">
                  <a16:creationId xmlns:a16="http://schemas.microsoft.com/office/drawing/2014/main" id="{DC2F2616-8CD0-AC52-73B6-A7B645C78092}"/>
                </a:ext>
              </a:extLst>
            </p:cNvPr>
            <p:cNvSpPr/>
            <p:nvPr/>
          </p:nvSpPr>
          <p:spPr>
            <a:xfrm>
              <a:off x="641805" y="1739901"/>
              <a:ext cx="4132512" cy="351523"/>
            </a:xfrm>
            <a:prstGeom prst="roundRect">
              <a:avLst>
                <a:gd name="adj" fmla="val 0"/>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chemeClr val="tx1"/>
                  </a:solidFill>
                  <a:latin typeface="HGS創英角ｺﾞｼｯｸUB" panose="020B0900000000000000" pitchFamily="50" charset="-128"/>
                  <a:ea typeface="HGS創英角ｺﾞｼｯｸUB" panose="020B0900000000000000" pitchFamily="50" charset="-128"/>
                </a:rPr>
                <a:t>本制度融資実行前</a:t>
              </a:r>
            </a:p>
          </p:txBody>
        </p:sp>
        <p:sp>
          <p:nvSpPr>
            <p:cNvPr id="66" name="四角形: 角を丸くする 65">
              <a:extLst>
                <a:ext uri="{FF2B5EF4-FFF2-40B4-BE49-F238E27FC236}">
                  <a16:creationId xmlns:a16="http://schemas.microsoft.com/office/drawing/2014/main" id="{E37AD3EF-D703-7812-108B-E7A3DDE69ED7}"/>
                </a:ext>
              </a:extLst>
            </p:cNvPr>
            <p:cNvSpPr/>
            <p:nvPr/>
          </p:nvSpPr>
          <p:spPr>
            <a:xfrm>
              <a:off x="641805" y="2091425"/>
              <a:ext cx="4132512" cy="3872182"/>
            </a:xfrm>
            <a:prstGeom prst="roundRect">
              <a:avLst>
                <a:gd name="adj" fmla="val 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grpSp>
        <p:nvGrpSpPr>
          <p:cNvPr id="40" name="グループ化 39">
            <a:extLst>
              <a:ext uri="{FF2B5EF4-FFF2-40B4-BE49-F238E27FC236}">
                <a16:creationId xmlns:a16="http://schemas.microsoft.com/office/drawing/2014/main" id="{CF1761A7-EF9A-793B-DF6B-79FB7E0FA357}"/>
              </a:ext>
            </a:extLst>
          </p:cNvPr>
          <p:cNvGrpSpPr/>
          <p:nvPr/>
        </p:nvGrpSpPr>
        <p:grpSpPr>
          <a:xfrm>
            <a:off x="1771012" y="2140092"/>
            <a:ext cx="1766094" cy="2829564"/>
            <a:chOff x="2338255" y="1602388"/>
            <a:chExt cx="1398253" cy="1513856"/>
          </a:xfrm>
        </p:grpSpPr>
        <p:sp>
          <p:nvSpPr>
            <p:cNvPr id="41" name="正方形/長方形 40">
              <a:extLst>
                <a:ext uri="{FF2B5EF4-FFF2-40B4-BE49-F238E27FC236}">
                  <a16:creationId xmlns:a16="http://schemas.microsoft.com/office/drawing/2014/main" id="{CE4AD9C8-20B8-1FA5-61BF-5454AFB75197}"/>
                </a:ext>
              </a:extLst>
            </p:cNvPr>
            <p:cNvSpPr/>
            <p:nvPr/>
          </p:nvSpPr>
          <p:spPr>
            <a:xfrm>
              <a:off x="2441474" y="1602388"/>
              <a:ext cx="1208816" cy="1495220"/>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r>
                <a:rPr kumimoji="1" lang="ja-JP" altLang="en-US" sz="1600" b="1" dirty="0">
                  <a:solidFill>
                    <a:schemeClr val="tx1"/>
                  </a:solidFill>
                  <a:latin typeface="Meiryo UI" panose="020B0604030504040204" pitchFamily="50" charset="-128"/>
                  <a:ea typeface="Meiryo UI" panose="020B0604030504040204" pitchFamily="50" charset="-128"/>
                </a:rPr>
                <a:t>経保あり</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50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cxnSp>
          <p:nvCxnSpPr>
            <p:cNvPr id="43" name="直線コネクタ 42">
              <a:extLst>
                <a:ext uri="{FF2B5EF4-FFF2-40B4-BE49-F238E27FC236}">
                  <a16:creationId xmlns:a16="http://schemas.microsoft.com/office/drawing/2014/main" id="{46D0C74C-D345-AA9C-A2AA-56581786648D}"/>
                </a:ext>
              </a:extLst>
            </p:cNvPr>
            <p:cNvCxnSpPr>
              <a:cxnSpLocks/>
            </p:cNvCxnSpPr>
            <p:nvPr/>
          </p:nvCxnSpPr>
          <p:spPr>
            <a:xfrm>
              <a:off x="2338255" y="3116244"/>
              <a:ext cx="139825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2714EC67-0CB0-C9F6-386B-D442852E3299}"/>
              </a:ext>
            </a:extLst>
          </p:cNvPr>
          <p:cNvSpPr/>
          <p:nvPr/>
        </p:nvSpPr>
        <p:spPr>
          <a:xfrm>
            <a:off x="1592709" y="459250"/>
            <a:ext cx="8197709" cy="351521"/>
          </a:xfrm>
          <a:prstGeom prst="rect">
            <a:avLst/>
          </a:prstGeom>
          <a:solidFill>
            <a:srgbClr val="FF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E6AF00"/>
                </a:solidFill>
                <a:latin typeface="+mn-ea"/>
              </a:rPr>
              <a:t>既往プロパー 経保あり</a:t>
            </a:r>
            <a:r>
              <a:rPr kumimoji="1" lang="ja-JP" altLang="en-US" sz="1600" b="1" dirty="0">
                <a:solidFill>
                  <a:schemeClr val="tx1"/>
                </a:solidFill>
                <a:latin typeface="+mn-ea"/>
              </a:rPr>
              <a:t>［保全あり］に</a:t>
            </a:r>
            <a:r>
              <a:rPr kumimoji="1" lang="ja-JP" altLang="en-US" b="1" dirty="0">
                <a:solidFill>
                  <a:schemeClr val="tx1"/>
                </a:solidFill>
                <a:latin typeface="+mn-ea"/>
              </a:rPr>
              <a:t>対して</a:t>
            </a:r>
            <a:r>
              <a:rPr kumimoji="1" lang="ja-JP" altLang="en-US" b="1" dirty="0">
                <a:solidFill>
                  <a:schemeClr val="accent1"/>
                </a:solidFill>
                <a:latin typeface="+mn-ea"/>
              </a:rPr>
              <a:t>本制度</a:t>
            </a:r>
            <a:r>
              <a:rPr kumimoji="1" lang="ja-JP" altLang="en-US" sz="1600" b="1" dirty="0">
                <a:solidFill>
                  <a:schemeClr val="tx1"/>
                </a:solidFill>
                <a:latin typeface="+mn-ea"/>
              </a:rPr>
              <a:t>を</a:t>
            </a:r>
            <a:r>
              <a:rPr kumimoji="1" lang="ja-JP" altLang="en-US" b="1" dirty="0">
                <a:solidFill>
                  <a:schemeClr val="tx1"/>
                </a:solidFill>
                <a:latin typeface="+mn-ea"/>
              </a:rPr>
              <a:t>実行する場合</a:t>
            </a:r>
            <a:endParaRPr kumimoji="1" lang="en-US" altLang="ja-JP" b="1" dirty="0">
              <a:solidFill>
                <a:schemeClr val="tx1"/>
              </a:solidFill>
              <a:latin typeface="+mn-ea"/>
            </a:endParaRPr>
          </a:p>
        </p:txBody>
      </p:sp>
      <p:sp>
        <p:nvSpPr>
          <p:cNvPr id="8" name="四角形: 角を丸くする 7">
            <a:extLst>
              <a:ext uri="{FF2B5EF4-FFF2-40B4-BE49-F238E27FC236}">
                <a16:creationId xmlns:a16="http://schemas.microsoft.com/office/drawing/2014/main" id="{B2D8199F-A6D7-1DDC-8AE7-EBFDE0D3E08B}"/>
              </a:ext>
            </a:extLst>
          </p:cNvPr>
          <p:cNvSpPr/>
          <p:nvPr/>
        </p:nvSpPr>
        <p:spPr>
          <a:xfrm>
            <a:off x="53750" y="459249"/>
            <a:ext cx="1538959" cy="35152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パターン２</a:t>
            </a:r>
          </a:p>
        </p:txBody>
      </p:sp>
      <p:grpSp>
        <p:nvGrpSpPr>
          <p:cNvPr id="32" name="グループ化 31">
            <a:extLst>
              <a:ext uri="{FF2B5EF4-FFF2-40B4-BE49-F238E27FC236}">
                <a16:creationId xmlns:a16="http://schemas.microsoft.com/office/drawing/2014/main" id="{02FECE70-7CA0-68E7-3801-66B40753DFDF}"/>
              </a:ext>
            </a:extLst>
          </p:cNvPr>
          <p:cNvGrpSpPr/>
          <p:nvPr/>
        </p:nvGrpSpPr>
        <p:grpSpPr>
          <a:xfrm>
            <a:off x="6255700" y="2797515"/>
            <a:ext cx="2091738" cy="1602771"/>
            <a:chOff x="6428719" y="2990300"/>
            <a:chExt cx="1896671" cy="541641"/>
          </a:xfrm>
        </p:grpSpPr>
        <p:sp>
          <p:nvSpPr>
            <p:cNvPr id="33" name="正方形/長方形 32">
              <a:extLst>
                <a:ext uri="{FF2B5EF4-FFF2-40B4-BE49-F238E27FC236}">
                  <a16:creationId xmlns:a16="http://schemas.microsoft.com/office/drawing/2014/main" id="{C9861F04-58B7-19F2-A31F-A8314D224D4E}"/>
                </a:ext>
              </a:extLst>
            </p:cNvPr>
            <p:cNvSpPr/>
            <p:nvPr/>
          </p:nvSpPr>
          <p:spPr>
            <a:xfrm>
              <a:off x="7405066" y="2990300"/>
              <a:ext cx="820935" cy="529570"/>
            </a:xfrm>
            <a:prstGeom prst="rect">
              <a:avLst/>
            </a:prstGeom>
            <a:solidFill>
              <a:schemeClr val="accent2">
                <a:lumMod val="20000"/>
                <a:lumOff val="80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p:txBody>
        </p:sp>
        <p:sp>
          <p:nvSpPr>
            <p:cNvPr id="34" name="正方形/長方形 33">
              <a:extLst>
                <a:ext uri="{FF2B5EF4-FFF2-40B4-BE49-F238E27FC236}">
                  <a16:creationId xmlns:a16="http://schemas.microsoft.com/office/drawing/2014/main" id="{A66940C8-D944-A593-F453-637D014E2018}"/>
                </a:ext>
              </a:extLst>
            </p:cNvPr>
            <p:cNvSpPr/>
            <p:nvPr/>
          </p:nvSpPr>
          <p:spPr>
            <a:xfrm>
              <a:off x="6487124" y="2990300"/>
              <a:ext cx="820935" cy="530468"/>
            </a:xfrm>
            <a:prstGeom prst="rect">
              <a:avLst/>
            </a:prstGeom>
            <a:solidFill>
              <a:schemeClr val="accent5">
                <a:lumMod val="20000"/>
                <a:lumOff val="80000"/>
              </a:schemeClr>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cxnSp>
          <p:nvCxnSpPr>
            <p:cNvPr id="35" name="直線コネクタ 34">
              <a:extLst>
                <a:ext uri="{FF2B5EF4-FFF2-40B4-BE49-F238E27FC236}">
                  <a16:creationId xmlns:a16="http://schemas.microsoft.com/office/drawing/2014/main" id="{F1378B66-5AFE-8C09-400F-034688567A8A}"/>
                </a:ext>
              </a:extLst>
            </p:cNvPr>
            <p:cNvCxnSpPr>
              <a:cxnSpLocks/>
            </p:cNvCxnSpPr>
            <p:nvPr/>
          </p:nvCxnSpPr>
          <p:spPr>
            <a:xfrm>
              <a:off x="6428719" y="3531941"/>
              <a:ext cx="18966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7B9D8999-9A8C-5178-5351-D41332C5E041}"/>
              </a:ext>
            </a:extLst>
          </p:cNvPr>
          <p:cNvSpPr/>
          <p:nvPr/>
        </p:nvSpPr>
        <p:spPr>
          <a:xfrm>
            <a:off x="6264409" y="4504002"/>
            <a:ext cx="2104718"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保証限度額 ＝ </a:t>
            </a:r>
            <a:r>
              <a:rPr kumimoji="1" lang="en-US" altLang="ja-JP" sz="1400" b="1" dirty="0">
                <a:solidFill>
                  <a:srgbClr val="C00000"/>
                </a:solidFill>
                <a:latin typeface="Meiryo UI" panose="020B0604030504040204" pitchFamily="50" charset="-128"/>
                <a:ea typeface="Meiryo UI" panose="020B0604030504040204" pitchFamily="50" charset="-128"/>
              </a:rPr>
              <a:t>25M</a:t>
            </a:r>
          </a:p>
        </p:txBody>
      </p:sp>
      <p:sp>
        <p:nvSpPr>
          <p:cNvPr id="6" name="タイトル 1">
            <a:extLst>
              <a:ext uri="{FF2B5EF4-FFF2-40B4-BE49-F238E27FC236}">
                <a16:creationId xmlns:a16="http://schemas.microsoft.com/office/drawing/2014/main" id="{6E252F32-5838-68D7-EEEF-020775F7FD72}"/>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C97B4D3-3F7A-2B8F-3AC8-08DDD23559AE}"/>
              </a:ext>
            </a:extLst>
          </p:cNvPr>
          <p:cNvSpPr/>
          <p:nvPr/>
        </p:nvSpPr>
        <p:spPr>
          <a:xfrm>
            <a:off x="8386015" y="2869757"/>
            <a:ext cx="1392797" cy="412010"/>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金融機関の責務を</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果たしている</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５</a:t>
            </a:r>
            <a:r>
              <a:rPr kumimoji="1" lang="en-US" altLang="ja-JP" sz="1100" b="1" dirty="0">
                <a:solidFill>
                  <a:schemeClr val="accent6"/>
                </a:solidFill>
                <a:latin typeface="Meiryo UI" panose="020B0604030504040204" pitchFamily="50" charset="-128"/>
                <a:ea typeface="Meiryo UI" panose="020B0604030504040204" pitchFamily="50" charset="-128"/>
              </a:rPr>
              <a:t>M</a:t>
            </a:r>
            <a:r>
              <a:rPr kumimoji="1" lang="ja-JP" altLang="en-US" sz="1100" b="1" dirty="0">
                <a:solidFill>
                  <a:schemeClr val="accent6"/>
                </a:solidFill>
                <a:latin typeface="Meiryo UI" panose="020B0604030504040204" pitchFamily="50" charset="-128"/>
                <a:ea typeface="Meiryo UI" panose="020B0604030504040204" pitchFamily="50" charset="-128"/>
              </a:rPr>
              <a:t>（保全なし）</a:t>
            </a:r>
            <a:endParaRPr kumimoji="1" lang="en-US" altLang="ja-JP" sz="1100" b="1" dirty="0">
              <a:solidFill>
                <a:schemeClr val="accent6"/>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F75ED852-0A0F-5F0A-92EC-C9B3400CBE29}"/>
              </a:ext>
            </a:extLst>
          </p:cNvPr>
          <p:cNvSpPr/>
          <p:nvPr/>
        </p:nvSpPr>
        <p:spPr>
          <a:xfrm>
            <a:off x="7349886" y="2834871"/>
            <a:ext cx="864254" cy="451006"/>
          </a:xfrm>
          <a:prstGeom prst="rect">
            <a:avLst/>
          </a:prstGeom>
          <a:no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86DE699-04B0-EB3D-086E-0F741902EFF6}"/>
              </a:ext>
            </a:extLst>
          </p:cNvPr>
          <p:cNvSpPr/>
          <p:nvPr/>
        </p:nvSpPr>
        <p:spPr>
          <a:xfrm>
            <a:off x="2210958" y="4120803"/>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保全あり</a:t>
            </a:r>
            <a:r>
              <a:rPr kumimoji="1" lang="en-US" altLang="ja-JP" sz="1400" b="1" dirty="0">
                <a:solidFill>
                  <a:srgbClr val="C00000"/>
                </a:solidFill>
                <a:latin typeface="Meiryo UI" panose="020B0604030504040204" pitchFamily="50" charset="-128"/>
                <a:ea typeface="Meiryo UI" panose="020B0604030504040204" pitchFamily="50" charset="-128"/>
              </a:rPr>
              <a:t>20</a:t>
            </a:r>
            <a:r>
              <a:rPr kumimoji="1" lang="ja-JP" altLang="en-US" sz="1400" b="1" dirty="0">
                <a:solidFill>
                  <a:srgbClr val="C00000"/>
                </a:solidFill>
                <a:latin typeface="Meiryo UI" panose="020B0604030504040204" pitchFamily="50" charset="-128"/>
                <a:ea typeface="Meiryo UI" panose="020B0604030504040204" pitchFamily="50" charset="-128"/>
              </a:rPr>
              <a:t>Ｍ</a:t>
            </a:r>
            <a:endParaRPr kumimoji="1" lang="en-US" altLang="ja-JP" sz="1400" b="1" dirty="0">
              <a:solidFill>
                <a:srgbClr val="C00000"/>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330043B3-372B-0202-D144-21154749C07D}"/>
              </a:ext>
            </a:extLst>
          </p:cNvPr>
          <p:cNvSpPr/>
          <p:nvPr/>
        </p:nvSpPr>
        <p:spPr>
          <a:xfrm>
            <a:off x="7349886" y="3307842"/>
            <a:ext cx="875022" cy="1040542"/>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42" name="直線コネクタ 41">
            <a:extLst>
              <a:ext uri="{FF2B5EF4-FFF2-40B4-BE49-F238E27FC236}">
                <a16:creationId xmlns:a16="http://schemas.microsoft.com/office/drawing/2014/main" id="{BA67ACD6-64A1-042E-891E-57C12DB16F8B}"/>
              </a:ext>
            </a:extLst>
          </p:cNvPr>
          <p:cNvCxnSpPr>
            <a:cxnSpLocks/>
          </p:cNvCxnSpPr>
          <p:nvPr/>
        </p:nvCxnSpPr>
        <p:spPr>
          <a:xfrm>
            <a:off x="8245004" y="3804424"/>
            <a:ext cx="224305"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9A1F8A3-3DFD-1F72-E214-6C923AB9099E}"/>
              </a:ext>
            </a:extLst>
          </p:cNvPr>
          <p:cNvSpPr/>
          <p:nvPr/>
        </p:nvSpPr>
        <p:spPr>
          <a:xfrm>
            <a:off x="8462255" y="3647267"/>
            <a:ext cx="1217378" cy="442802"/>
          </a:xfrm>
          <a:prstGeom prst="rect">
            <a:avLst/>
          </a:prstGeom>
          <a:solidFill>
            <a:schemeClr val="bg1"/>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42C5EF5F-05E9-0F2C-4E27-8F912ABE0701}"/>
              </a:ext>
            </a:extLst>
          </p:cNvPr>
          <p:cNvSpPr/>
          <p:nvPr/>
        </p:nvSpPr>
        <p:spPr>
          <a:xfrm>
            <a:off x="8485195" y="3665853"/>
            <a:ext cx="1194438" cy="43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rgbClr val="C00000"/>
                </a:solidFill>
                <a:latin typeface="Meiryo UI" panose="020B0604030504040204" pitchFamily="50" charset="-128"/>
                <a:ea typeface="Meiryo UI" panose="020B0604030504040204" pitchFamily="50" charset="-128"/>
              </a:rPr>
              <a:t>保全あり</a:t>
            </a:r>
            <a:endParaRPr kumimoji="1" lang="en-US" altLang="ja-JP" sz="1100" b="1" dirty="0">
              <a:solidFill>
                <a:srgbClr val="C00000"/>
              </a:solidFill>
              <a:latin typeface="Meiryo UI" panose="020B0604030504040204" pitchFamily="50" charset="-128"/>
              <a:ea typeface="Meiryo UI" panose="020B0604030504040204" pitchFamily="50" charset="-128"/>
            </a:endParaRPr>
          </a:p>
          <a:p>
            <a:pPr algn="ctr"/>
            <a:r>
              <a:rPr kumimoji="1" lang="en-US" altLang="ja-JP" sz="1100" b="1" dirty="0">
                <a:solidFill>
                  <a:srgbClr val="C00000"/>
                </a:solidFill>
                <a:latin typeface="Meiryo UI" panose="020B0604030504040204" pitchFamily="50" charset="-128"/>
                <a:ea typeface="Meiryo UI" panose="020B0604030504040204" pitchFamily="50" charset="-128"/>
              </a:rPr>
              <a:t>20</a:t>
            </a:r>
            <a:r>
              <a:rPr kumimoji="1" lang="ja-JP" altLang="en-US" sz="1100" b="1" dirty="0">
                <a:solidFill>
                  <a:srgbClr val="C00000"/>
                </a:solidFill>
                <a:latin typeface="Meiryo UI" panose="020B0604030504040204" pitchFamily="50" charset="-128"/>
                <a:ea typeface="Meiryo UI" panose="020B0604030504040204" pitchFamily="50" charset="-128"/>
              </a:rPr>
              <a:t>Ｍ</a:t>
            </a:r>
            <a:endParaRPr kumimoji="1" lang="en-US" altLang="ja-JP" sz="1100" b="1" dirty="0">
              <a:solidFill>
                <a:srgbClr val="C00000"/>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74F95C92-2C24-7118-6149-B710CFB76ED1}"/>
              </a:ext>
            </a:extLst>
          </p:cNvPr>
          <p:cNvCxnSpPr>
            <a:cxnSpLocks/>
          </p:cNvCxnSpPr>
          <p:nvPr/>
        </p:nvCxnSpPr>
        <p:spPr>
          <a:xfrm>
            <a:off x="8237827" y="2981462"/>
            <a:ext cx="224305"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9138857-0D7A-BDA0-B77A-D2D729F8C0B1}"/>
              </a:ext>
            </a:extLst>
          </p:cNvPr>
          <p:cNvSpPr txBox="1"/>
          <p:nvPr/>
        </p:nvSpPr>
        <p:spPr>
          <a:xfrm>
            <a:off x="471838" y="5529444"/>
            <a:ext cx="9362123" cy="954107"/>
          </a:xfrm>
          <a:prstGeom prst="rect">
            <a:avLst/>
          </a:prstGeom>
          <a:noFill/>
        </p:spPr>
        <p:txBody>
          <a:bodyPr wrap="square">
            <a:spAutoFit/>
          </a:bodyPr>
          <a:lstStyle/>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ステップ１</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本制度２５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≦金融機関の経保なしプロパー２５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となり対象</a:t>
            </a:r>
          </a:p>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ステップ２</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金融機関の責務における</a:t>
            </a:r>
            <a:r>
              <a:rPr kumimoji="1" lang="ja-JP" altLang="en-US" sz="1400" b="1" dirty="0">
                <a:solidFill>
                  <a:srgbClr val="C00000"/>
                </a:solidFill>
                <a:latin typeface="游ゴシック" panose="020B0400000000000000" pitchFamily="50" charset="-128"/>
                <a:ea typeface="游ゴシック" panose="020B0400000000000000" pitchFamily="50" charset="-128"/>
              </a:rPr>
              <a:t>「保全がないこと」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とは、金融機関が実行する経営者保証を不要（解除）　</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とする融資額のうち</a:t>
            </a:r>
            <a:r>
              <a:rPr kumimoji="1" lang="ja-JP" altLang="en-US" sz="1400" b="1" dirty="0">
                <a:solidFill>
                  <a:srgbClr val="C00000"/>
                </a:solidFill>
                <a:latin typeface="游ゴシック" panose="020B0400000000000000" pitchFamily="50" charset="-128"/>
                <a:ea typeface="游ゴシック" panose="020B0400000000000000" pitchFamily="50" charset="-128"/>
              </a:rPr>
              <a:t>一部でも不動産等による保全がないこと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をいい、上記パターンについて、</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金融機関が実行（解除）する融資額のうち５</a:t>
            </a:r>
            <a:r>
              <a:rPr kumimoji="1" lang="en-US" altLang="ja-JP" sz="1400" b="1" dirty="0">
                <a:solidFill>
                  <a:srgbClr val="C00000"/>
                </a:solidFill>
                <a:latin typeface="游ゴシック" panose="020B0400000000000000" pitchFamily="50" charset="-128"/>
                <a:ea typeface="游ゴシック" panose="020B0400000000000000" pitchFamily="50" charset="-128"/>
              </a:rPr>
              <a:t>M</a:t>
            </a:r>
            <a:r>
              <a:rPr kumimoji="1" lang="ja-JP" altLang="en-US" sz="1400" b="1" dirty="0">
                <a:solidFill>
                  <a:srgbClr val="C00000"/>
                </a:solidFill>
                <a:latin typeface="游ゴシック" panose="020B0400000000000000" pitchFamily="50" charset="-128"/>
                <a:ea typeface="游ゴシック" panose="020B0400000000000000" pitchFamily="50" charset="-128"/>
              </a:rPr>
              <a:t>が保全されていないため対象</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p:txBody>
      </p:sp>
      <p:sp>
        <p:nvSpPr>
          <p:cNvPr id="61" name="フローチャート: 組合せ 60">
            <a:extLst>
              <a:ext uri="{FF2B5EF4-FFF2-40B4-BE49-F238E27FC236}">
                <a16:creationId xmlns:a16="http://schemas.microsoft.com/office/drawing/2014/main" id="{88E1743F-7F52-082D-0D95-FAFFB118FA3B}"/>
              </a:ext>
            </a:extLst>
          </p:cNvPr>
          <p:cNvSpPr/>
          <p:nvPr/>
        </p:nvSpPr>
        <p:spPr>
          <a:xfrm rot="16200000">
            <a:off x="4632670" y="3185719"/>
            <a:ext cx="812399" cy="703472"/>
          </a:xfrm>
          <a:prstGeom prst="flowChartMerge">
            <a:avLst/>
          </a:prstGeom>
          <a:solidFill>
            <a:schemeClr val="accent5"/>
          </a:solidFill>
          <a:ln w="95250">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E05CC72-2BC5-AD99-A812-C74DABB02F4D}"/>
              </a:ext>
            </a:extLst>
          </p:cNvPr>
          <p:cNvSpPr/>
          <p:nvPr/>
        </p:nvSpPr>
        <p:spPr>
          <a:xfrm>
            <a:off x="7343017" y="3297715"/>
            <a:ext cx="874502"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経保なし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25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58C805F-13E9-FA9A-C972-AD043DDF031D}"/>
              </a:ext>
            </a:extLst>
          </p:cNvPr>
          <p:cNvSpPr/>
          <p:nvPr/>
        </p:nvSpPr>
        <p:spPr>
          <a:xfrm>
            <a:off x="6328537" y="3297715"/>
            <a:ext cx="887129"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本制度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25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878C281-FEDC-9DB4-F6F5-06532E8ED769}"/>
              </a:ext>
            </a:extLst>
          </p:cNvPr>
          <p:cNvSpPr/>
          <p:nvPr/>
        </p:nvSpPr>
        <p:spPr>
          <a:xfrm>
            <a:off x="7353358" y="3079546"/>
            <a:ext cx="905366"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17" name="フリーフォーム: 図形 16">
            <a:extLst>
              <a:ext uri="{FF2B5EF4-FFF2-40B4-BE49-F238E27FC236}">
                <a16:creationId xmlns:a16="http://schemas.microsoft.com/office/drawing/2014/main" id="{2FE9B332-0700-C86C-4AC6-2D4E2E4552C1}"/>
              </a:ext>
            </a:extLst>
          </p:cNvPr>
          <p:cNvSpPr/>
          <p:nvPr/>
        </p:nvSpPr>
        <p:spPr>
          <a:xfrm flipH="1">
            <a:off x="7926340" y="1713246"/>
            <a:ext cx="1753143" cy="992671"/>
          </a:xfrm>
          <a:custGeom>
            <a:avLst/>
            <a:gdLst>
              <a:gd name="connsiteX0" fmla="*/ 141379 w 1484448"/>
              <a:gd name="connsiteY0" fmla="*/ 0 h 1021412"/>
              <a:gd name="connsiteX1" fmla="*/ 865928 w 1484448"/>
              <a:gd name="connsiteY1" fmla="*/ 0 h 1021412"/>
              <a:gd name="connsiteX2" fmla="*/ 1237040 w 1484448"/>
              <a:gd name="connsiteY2" fmla="*/ 0 h 1021412"/>
              <a:gd name="connsiteX3" fmla="*/ 1343069 w 1484448"/>
              <a:gd name="connsiteY3" fmla="*/ 0 h 1021412"/>
              <a:gd name="connsiteX4" fmla="*/ 1484448 w 1484448"/>
              <a:gd name="connsiteY4" fmla="*/ 141379 h 1021412"/>
              <a:gd name="connsiteX5" fmla="*/ 1484448 w 1484448"/>
              <a:gd name="connsiteY5" fmla="*/ 494817 h 1021412"/>
              <a:gd name="connsiteX6" fmla="*/ 1484448 w 1484448"/>
              <a:gd name="connsiteY6" fmla="*/ 706879 h 1021412"/>
              <a:gd name="connsiteX7" fmla="*/ 1343069 w 1484448"/>
              <a:gd name="connsiteY7" fmla="*/ 848258 h 1021412"/>
              <a:gd name="connsiteX8" fmla="*/ 1335655 w 1484448"/>
              <a:gd name="connsiteY8" fmla="*/ 848258 h 1021412"/>
              <a:gd name="connsiteX9" fmla="*/ 1364303 w 1484448"/>
              <a:gd name="connsiteY9" fmla="*/ 1021412 h 1021412"/>
              <a:gd name="connsiteX10" fmla="*/ 1123625 w 1484448"/>
              <a:gd name="connsiteY10" fmla="*/ 848258 h 1021412"/>
              <a:gd name="connsiteX11" fmla="*/ 865928 w 1484448"/>
              <a:gd name="connsiteY11" fmla="*/ 848258 h 1021412"/>
              <a:gd name="connsiteX12" fmla="*/ 141379 w 1484448"/>
              <a:gd name="connsiteY12" fmla="*/ 848258 h 1021412"/>
              <a:gd name="connsiteX13" fmla="*/ 0 w 1484448"/>
              <a:gd name="connsiteY13" fmla="*/ 706879 h 1021412"/>
              <a:gd name="connsiteX14" fmla="*/ 0 w 1484448"/>
              <a:gd name="connsiteY14" fmla="*/ 494817 h 1021412"/>
              <a:gd name="connsiteX15" fmla="*/ 0 w 1484448"/>
              <a:gd name="connsiteY15" fmla="*/ 141379 h 1021412"/>
              <a:gd name="connsiteX16" fmla="*/ 141379 w 1484448"/>
              <a:gd name="connsiteY16" fmla="*/ 0 h 10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448" h="1021412">
                <a:moveTo>
                  <a:pt x="141379" y="0"/>
                </a:moveTo>
                <a:lnTo>
                  <a:pt x="865928" y="0"/>
                </a:lnTo>
                <a:lnTo>
                  <a:pt x="1237040" y="0"/>
                </a:lnTo>
                <a:lnTo>
                  <a:pt x="1343069" y="0"/>
                </a:lnTo>
                <a:cubicBezTo>
                  <a:pt x="1421150" y="0"/>
                  <a:pt x="1484448" y="63298"/>
                  <a:pt x="1484448" y="141379"/>
                </a:cubicBezTo>
                <a:lnTo>
                  <a:pt x="1484448" y="494817"/>
                </a:lnTo>
                <a:lnTo>
                  <a:pt x="1484448" y="706879"/>
                </a:lnTo>
                <a:cubicBezTo>
                  <a:pt x="1484448" y="784960"/>
                  <a:pt x="1421150" y="848258"/>
                  <a:pt x="1343069" y="848258"/>
                </a:cubicBezTo>
                <a:lnTo>
                  <a:pt x="1335655" y="848258"/>
                </a:lnTo>
                <a:lnTo>
                  <a:pt x="1364303" y="1021412"/>
                </a:lnTo>
                <a:lnTo>
                  <a:pt x="1123625" y="848258"/>
                </a:lnTo>
                <a:lnTo>
                  <a:pt x="865928" y="848258"/>
                </a:lnTo>
                <a:lnTo>
                  <a:pt x="141379" y="848258"/>
                </a:lnTo>
                <a:cubicBezTo>
                  <a:pt x="63298" y="848258"/>
                  <a:pt x="0" y="784960"/>
                  <a:pt x="0" y="706879"/>
                </a:cubicBezTo>
                <a:lnTo>
                  <a:pt x="0" y="494817"/>
                </a:lnTo>
                <a:lnTo>
                  <a:pt x="0" y="141379"/>
                </a:lnTo>
                <a:cubicBezTo>
                  <a:pt x="0" y="63298"/>
                  <a:pt x="63298" y="0"/>
                  <a:pt x="141379" y="0"/>
                </a:cubicBezTo>
                <a:close/>
              </a:path>
            </a:pathLst>
          </a:cu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正方形/長方形 17">
            <a:extLst>
              <a:ext uri="{FF2B5EF4-FFF2-40B4-BE49-F238E27FC236}">
                <a16:creationId xmlns:a16="http://schemas.microsoft.com/office/drawing/2014/main" id="{39E71662-3C49-43BC-6DA2-2569A528CF3F}"/>
              </a:ext>
            </a:extLst>
          </p:cNvPr>
          <p:cNvSpPr/>
          <p:nvPr/>
        </p:nvSpPr>
        <p:spPr>
          <a:xfrm>
            <a:off x="7687007" y="1807456"/>
            <a:ext cx="2309103" cy="6161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経保なし・保全なしの</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プロパー融資実行</a:t>
            </a: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または、</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既往プロパーの経保解除</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1607C7D2-D847-7B50-C18D-1213ECF74F6D}"/>
              </a:ext>
            </a:extLst>
          </p:cNvPr>
          <p:cNvSpPr/>
          <p:nvPr/>
        </p:nvSpPr>
        <p:spPr>
          <a:xfrm>
            <a:off x="1919255" y="2816632"/>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48" name="円: 塗りつぶしなし 47">
            <a:extLst>
              <a:ext uri="{FF2B5EF4-FFF2-40B4-BE49-F238E27FC236}">
                <a16:creationId xmlns:a16="http://schemas.microsoft.com/office/drawing/2014/main" id="{759FA601-E067-ECE4-256B-9CA5F6691101}"/>
              </a:ext>
            </a:extLst>
          </p:cNvPr>
          <p:cNvSpPr/>
          <p:nvPr/>
        </p:nvSpPr>
        <p:spPr>
          <a:xfrm>
            <a:off x="5339999" y="1691072"/>
            <a:ext cx="971404" cy="932056"/>
          </a:xfrm>
          <a:prstGeom prst="donut">
            <a:avLst>
              <a:gd name="adj" fmla="val 2043"/>
            </a:avLst>
          </a:prstGeom>
          <a:solidFill>
            <a:schemeClr val="accent5">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solidFill>
                <a:latin typeface="Meiryo UI" panose="020B0604030504040204" pitchFamily="50" charset="-128"/>
                <a:ea typeface="Meiryo UI" panose="020B0604030504040204" pitchFamily="50" charset="-128"/>
              </a:rPr>
              <a:t>対象</a:t>
            </a:r>
          </a:p>
        </p:txBody>
      </p:sp>
      <p:sp>
        <p:nvSpPr>
          <p:cNvPr id="70" name="正方形/長方形 69">
            <a:extLst>
              <a:ext uri="{FF2B5EF4-FFF2-40B4-BE49-F238E27FC236}">
                <a16:creationId xmlns:a16="http://schemas.microsoft.com/office/drawing/2014/main" id="{D46FF387-862C-E33F-526E-0F9635D2D847}"/>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7</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397EB2C-C7AE-C3D4-CF9A-291C681660A5}"/>
              </a:ext>
            </a:extLst>
          </p:cNvPr>
          <p:cNvSpPr/>
          <p:nvPr/>
        </p:nvSpPr>
        <p:spPr>
          <a:xfrm>
            <a:off x="1945381" y="3747441"/>
            <a:ext cx="1442256" cy="1185040"/>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38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69138857-0D7A-BDA0-B77A-D2D729F8C0B1}"/>
              </a:ext>
            </a:extLst>
          </p:cNvPr>
          <p:cNvSpPr txBox="1"/>
          <p:nvPr/>
        </p:nvSpPr>
        <p:spPr>
          <a:xfrm>
            <a:off x="471837" y="5527102"/>
            <a:ext cx="9362123" cy="1169551"/>
          </a:xfrm>
          <a:prstGeom prst="rect">
            <a:avLst/>
          </a:prstGeom>
          <a:noFill/>
        </p:spPr>
        <p:txBody>
          <a:bodyPr wrap="square">
            <a:spAutoFit/>
          </a:bodyPr>
          <a:lstStyle/>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ステップ１</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本制度１５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≦金融機関の経保なしプロパー１５</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M</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となり対象</a:t>
            </a:r>
          </a:p>
          <a:p>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ステップ２</a:t>
            </a: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金融機関の責務における</a:t>
            </a:r>
            <a:r>
              <a:rPr kumimoji="1" lang="ja-JP" altLang="en-US" sz="1400" b="1" dirty="0">
                <a:solidFill>
                  <a:srgbClr val="C00000"/>
                </a:solidFill>
                <a:latin typeface="游ゴシック" panose="020B0400000000000000" pitchFamily="50" charset="-128"/>
                <a:ea typeface="游ゴシック" panose="020B0400000000000000" pitchFamily="50" charset="-128"/>
              </a:rPr>
              <a:t>「保全がないこと」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とは、金融機関が実行する経営者保証を不要（解除）　</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とする融資額のうち</a:t>
            </a:r>
            <a:r>
              <a:rPr kumimoji="1" lang="ja-JP" altLang="en-US" sz="1400" b="1" dirty="0">
                <a:solidFill>
                  <a:srgbClr val="C00000"/>
                </a:solidFill>
                <a:latin typeface="游ゴシック" panose="020B0400000000000000" pitchFamily="50" charset="-128"/>
                <a:ea typeface="游ゴシック" panose="020B0400000000000000" pitchFamily="50" charset="-128"/>
              </a:rPr>
              <a:t>一部でも不動産等による保全がないこと</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をいい、上記パターンについて、</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金融機関が実行（解除）する融資額は、経保なし１５</a:t>
            </a:r>
            <a:r>
              <a:rPr kumimoji="1" lang="en-US" altLang="ja-JP" sz="1400" b="1" dirty="0">
                <a:solidFill>
                  <a:srgbClr val="C00000"/>
                </a:solidFill>
                <a:latin typeface="游ゴシック" panose="020B0400000000000000" pitchFamily="50" charset="-128"/>
                <a:ea typeface="游ゴシック" panose="020B0400000000000000" pitchFamily="50" charset="-128"/>
              </a:rPr>
              <a:t>M</a:t>
            </a:r>
            <a:r>
              <a:rPr kumimoji="1" lang="ja-JP" altLang="en-US" sz="1400" b="1" dirty="0">
                <a:solidFill>
                  <a:srgbClr val="C00000"/>
                </a:solidFill>
                <a:latin typeface="游ゴシック" panose="020B0400000000000000" pitchFamily="50" charset="-128"/>
                <a:ea typeface="游ゴシック" panose="020B0400000000000000" pitchFamily="50" charset="-128"/>
              </a:rPr>
              <a:t>＜保全２０</a:t>
            </a:r>
            <a:r>
              <a:rPr kumimoji="1" lang="en-US" altLang="ja-JP" sz="1400" b="1" dirty="0">
                <a:solidFill>
                  <a:srgbClr val="C00000"/>
                </a:solidFill>
                <a:latin typeface="游ゴシック" panose="020B0400000000000000" pitchFamily="50" charset="-128"/>
                <a:ea typeface="游ゴシック" panose="020B0400000000000000" pitchFamily="50" charset="-128"/>
              </a:rPr>
              <a:t>M</a:t>
            </a:r>
            <a:r>
              <a:rPr kumimoji="1" lang="ja-JP" altLang="en-US" sz="1400" b="1" dirty="0">
                <a:solidFill>
                  <a:srgbClr val="C00000"/>
                </a:solidFill>
                <a:latin typeface="游ゴシック" panose="020B0400000000000000" pitchFamily="50" charset="-128"/>
                <a:ea typeface="游ゴシック" panose="020B0400000000000000" pitchFamily="50" charset="-128"/>
              </a:rPr>
              <a:t>と保全が上回っており、</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a:p>
            <a:r>
              <a:rPr kumimoji="1" lang="ja-JP" altLang="en-US" sz="1400" b="1" dirty="0">
                <a:solidFill>
                  <a:srgbClr val="C00000"/>
                </a:solidFill>
                <a:latin typeface="游ゴシック" panose="020B0400000000000000" pitchFamily="50" charset="-128"/>
                <a:ea typeface="游ゴシック" panose="020B0400000000000000" pitchFamily="50" charset="-128"/>
              </a:rPr>
              <a:t>　　　　　　　金融機関の責務を果たしていないことから対象外</a:t>
            </a:r>
            <a:endParaRPr kumimoji="1" lang="en-US" altLang="ja-JP" sz="1400" b="1" dirty="0">
              <a:solidFill>
                <a:srgbClr val="C00000"/>
              </a:solidFill>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17BA8C04-37BD-9FEB-AAAD-4D95EF969178}"/>
              </a:ext>
            </a:extLst>
          </p:cNvPr>
          <p:cNvSpPr/>
          <p:nvPr/>
        </p:nvSpPr>
        <p:spPr>
          <a:xfrm>
            <a:off x="7332702" y="2798450"/>
            <a:ext cx="905366" cy="562809"/>
          </a:xfrm>
          <a:prstGeom prst="rect">
            <a:avLst/>
          </a:prstGeom>
          <a:solidFill>
            <a:schemeClr val="accent2">
              <a:lumMod val="20000"/>
              <a:lumOff val="80000"/>
            </a:schemeClr>
          </a:solidFill>
          <a:ln w="381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sp>
        <p:nvSpPr>
          <p:cNvPr id="20" name="正方形/長方形 19">
            <a:extLst>
              <a:ext uri="{FF2B5EF4-FFF2-40B4-BE49-F238E27FC236}">
                <a16:creationId xmlns:a16="http://schemas.microsoft.com/office/drawing/2014/main" id="{2714EC67-0CB0-C9F6-386B-D442852E3299}"/>
              </a:ext>
            </a:extLst>
          </p:cNvPr>
          <p:cNvSpPr/>
          <p:nvPr/>
        </p:nvSpPr>
        <p:spPr>
          <a:xfrm>
            <a:off x="1592709" y="459250"/>
            <a:ext cx="8197709" cy="351521"/>
          </a:xfrm>
          <a:prstGeom prst="rect">
            <a:avLst/>
          </a:prstGeom>
          <a:solidFill>
            <a:srgbClr val="FF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E6AF00"/>
                </a:solidFill>
                <a:latin typeface="+mn-ea"/>
              </a:rPr>
              <a:t>既往プロパー 経保あり</a:t>
            </a:r>
            <a:r>
              <a:rPr kumimoji="1" lang="ja-JP" altLang="en-US" sz="1600" b="1" dirty="0">
                <a:solidFill>
                  <a:schemeClr val="tx1"/>
                </a:solidFill>
                <a:latin typeface="+mn-ea"/>
              </a:rPr>
              <a:t>［保全あり］に</a:t>
            </a:r>
            <a:r>
              <a:rPr kumimoji="1" lang="ja-JP" altLang="en-US" b="1" dirty="0">
                <a:solidFill>
                  <a:schemeClr val="tx1"/>
                </a:solidFill>
                <a:latin typeface="+mn-ea"/>
              </a:rPr>
              <a:t>対して</a:t>
            </a:r>
            <a:r>
              <a:rPr kumimoji="1" lang="ja-JP" altLang="en-US" b="1" dirty="0">
                <a:solidFill>
                  <a:schemeClr val="accent1"/>
                </a:solidFill>
                <a:latin typeface="+mn-ea"/>
              </a:rPr>
              <a:t>本制度</a:t>
            </a:r>
            <a:r>
              <a:rPr kumimoji="1" lang="ja-JP" altLang="en-US" sz="1600" b="1" dirty="0">
                <a:solidFill>
                  <a:schemeClr val="tx1"/>
                </a:solidFill>
                <a:latin typeface="+mn-ea"/>
              </a:rPr>
              <a:t>を</a:t>
            </a:r>
            <a:r>
              <a:rPr kumimoji="1" lang="ja-JP" altLang="en-US" b="1" dirty="0">
                <a:solidFill>
                  <a:schemeClr val="tx1"/>
                </a:solidFill>
                <a:latin typeface="+mn-ea"/>
              </a:rPr>
              <a:t>実行する場合</a:t>
            </a:r>
            <a:endParaRPr kumimoji="1" lang="en-US" altLang="ja-JP" b="1" dirty="0">
              <a:solidFill>
                <a:schemeClr val="tx1"/>
              </a:solidFill>
              <a:latin typeface="+mn-ea"/>
            </a:endParaRPr>
          </a:p>
        </p:txBody>
      </p:sp>
      <p:sp>
        <p:nvSpPr>
          <p:cNvPr id="8" name="四角形: 角を丸くする 7">
            <a:extLst>
              <a:ext uri="{FF2B5EF4-FFF2-40B4-BE49-F238E27FC236}">
                <a16:creationId xmlns:a16="http://schemas.microsoft.com/office/drawing/2014/main" id="{B2D8199F-A6D7-1DDC-8AE7-EBFDE0D3E08B}"/>
              </a:ext>
            </a:extLst>
          </p:cNvPr>
          <p:cNvSpPr/>
          <p:nvPr/>
        </p:nvSpPr>
        <p:spPr>
          <a:xfrm>
            <a:off x="53750" y="459249"/>
            <a:ext cx="1538959" cy="35152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パターン３</a:t>
            </a:r>
          </a:p>
        </p:txBody>
      </p:sp>
      <p:grpSp>
        <p:nvGrpSpPr>
          <p:cNvPr id="12" name="グループ化 11">
            <a:extLst>
              <a:ext uri="{FF2B5EF4-FFF2-40B4-BE49-F238E27FC236}">
                <a16:creationId xmlns:a16="http://schemas.microsoft.com/office/drawing/2014/main" id="{3F9AC8DA-B4D7-9F25-69E5-66DC3ABB5A81}"/>
              </a:ext>
            </a:extLst>
          </p:cNvPr>
          <p:cNvGrpSpPr/>
          <p:nvPr/>
        </p:nvGrpSpPr>
        <p:grpSpPr>
          <a:xfrm>
            <a:off x="587802" y="1250411"/>
            <a:ext cx="4132512" cy="4048562"/>
            <a:chOff x="641805" y="1739901"/>
            <a:chExt cx="4132512" cy="4223706"/>
          </a:xfrm>
        </p:grpSpPr>
        <p:sp>
          <p:nvSpPr>
            <p:cNvPr id="10" name="四角形: 角を丸くする 9">
              <a:extLst>
                <a:ext uri="{FF2B5EF4-FFF2-40B4-BE49-F238E27FC236}">
                  <a16:creationId xmlns:a16="http://schemas.microsoft.com/office/drawing/2014/main" id="{EFABF0FF-F7D6-F880-3E85-F1B7DE9392EC}"/>
                </a:ext>
              </a:extLst>
            </p:cNvPr>
            <p:cNvSpPr/>
            <p:nvPr/>
          </p:nvSpPr>
          <p:spPr>
            <a:xfrm>
              <a:off x="641805" y="1739901"/>
              <a:ext cx="4132512" cy="351523"/>
            </a:xfrm>
            <a:prstGeom prst="roundRect">
              <a:avLst>
                <a:gd name="adj" fmla="val 0"/>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chemeClr val="tx1"/>
                  </a:solidFill>
                  <a:latin typeface="HGS創英角ｺﾞｼｯｸUB" panose="020B0900000000000000" pitchFamily="50" charset="-128"/>
                  <a:ea typeface="HGS創英角ｺﾞｼｯｸUB" panose="020B0900000000000000" pitchFamily="50" charset="-128"/>
                </a:rPr>
                <a:t>本制度融資実行前</a:t>
              </a:r>
            </a:p>
          </p:txBody>
        </p:sp>
        <p:sp>
          <p:nvSpPr>
            <p:cNvPr id="11" name="四角形: 角を丸くする 10">
              <a:extLst>
                <a:ext uri="{FF2B5EF4-FFF2-40B4-BE49-F238E27FC236}">
                  <a16:creationId xmlns:a16="http://schemas.microsoft.com/office/drawing/2014/main" id="{2E6E8F9C-4ECC-0B97-E906-623FC122DA60}"/>
                </a:ext>
              </a:extLst>
            </p:cNvPr>
            <p:cNvSpPr/>
            <p:nvPr/>
          </p:nvSpPr>
          <p:spPr>
            <a:xfrm>
              <a:off x="641805" y="2091425"/>
              <a:ext cx="4132512" cy="3872182"/>
            </a:xfrm>
            <a:prstGeom prst="roundRect">
              <a:avLst>
                <a:gd name="adj" fmla="val 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grpSp>
        <p:nvGrpSpPr>
          <p:cNvPr id="19" name="グループ化 18">
            <a:extLst>
              <a:ext uri="{FF2B5EF4-FFF2-40B4-BE49-F238E27FC236}">
                <a16:creationId xmlns:a16="http://schemas.microsoft.com/office/drawing/2014/main" id="{22E2EE48-B7D7-1B9C-B1DE-98D8FB95DBD3}"/>
              </a:ext>
            </a:extLst>
          </p:cNvPr>
          <p:cNvGrpSpPr/>
          <p:nvPr/>
        </p:nvGrpSpPr>
        <p:grpSpPr>
          <a:xfrm>
            <a:off x="1771011" y="2146459"/>
            <a:ext cx="1766094" cy="2829564"/>
            <a:chOff x="2338255" y="1602388"/>
            <a:chExt cx="1398253" cy="1513856"/>
          </a:xfrm>
        </p:grpSpPr>
        <p:sp>
          <p:nvSpPr>
            <p:cNvPr id="21" name="正方形/長方形 20">
              <a:extLst>
                <a:ext uri="{FF2B5EF4-FFF2-40B4-BE49-F238E27FC236}">
                  <a16:creationId xmlns:a16="http://schemas.microsoft.com/office/drawing/2014/main" id="{A030E3E9-DAAB-E15E-760A-CF6A68A4280C}"/>
                </a:ext>
              </a:extLst>
            </p:cNvPr>
            <p:cNvSpPr/>
            <p:nvPr/>
          </p:nvSpPr>
          <p:spPr>
            <a:xfrm>
              <a:off x="2441474" y="1602388"/>
              <a:ext cx="1208816" cy="1495220"/>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20000"/>
                </a:lnSpc>
              </a:pPr>
              <a:r>
                <a:rPr kumimoji="1" lang="ja-JP" altLang="en-US" sz="1600" b="1" dirty="0">
                  <a:solidFill>
                    <a:schemeClr val="tx1"/>
                  </a:solidFill>
                  <a:latin typeface="Meiryo UI" panose="020B0604030504040204" pitchFamily="50" charset="-128"/>
                  <a:ea typeface="Meiryo UI" panose="020B0604030504040204" pitchFamily="50" charset="-128"/>
                </a:rPr>
                <a:t>経保あり</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50</a:t>
              </a:r>
              <a:r>
                <a:rPr kumimoji="1" lang="ja-JP" altLang="en-US" sz="1600" b="1" dirty="0">
                  <a:solidFill>
                    <a:schemeClr val="tx1"/>
                  </a:solidFill>
                  <a:latin typeface="Meiryo UI" panose="020B0604030504040204" pitchFamily="50" charset="-128"/>
                  <a:ea typeface="Meiryo UI" panose="020B0604030504040204" pitchFamily="50" charset="-128"/>
                </a:rPr>
                <a:t>Ｍ</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20000"/>
                </a:lnSpc>
              </a:pPr>
              <a:endParaRPr kumimoji="1"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cxnSp>
          <p:nvCxnSpPr>
            <p:cNvPr id="22" name="直線コネクタ 21">
              <a:extLst>
                <a:ext uri="{FF2B5EF4-FFF2-40B4-BE49-F238E27FC236}">
                  <a16:creationId xmlns:a16="http://schemas.microsoft.com/office/drawing/2014/main" id="{840FBF2D-6626-87B3-1835-117695656AF5}"/>
                </a:ext>
              </a:extLst>
            </p:cNvPr>
            <p:cNvCxnSpPr>
              <a:cxnSpLocks/>
            </p:cNvCxnSpPr>
            <p:nvPr/>
          </p:nvCxnSpPr>
          <p:spPr>
            <a:xfrm>
              <a:off x="2338255" y="3116244"/>
              <a:ext cx="139825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02FECE70-7CA0-68E7-3801-66B40753DFDF}"/>
              </a:ext>
            </a:extLst>
          </p:cNvPr>
          <p:cNvGrpSpPr/>
          <p:nvPr/>
        </p:nvGrpSpPr>
        <p:grpSpPr>
          <a:xfrm>
            <a:off x="6248764" y="3388999"/>
            <a:ext cx="2091738" cy="1010574"/>
            <a:chOff x="6420822" y="3190425"/>
            <a:chExt cx="1896671" cy="341516"/>
          </a:xfrm>
        </p:grpSpPr>
        <p:sp>
          <p:nvSpPr>
            <p:cNvPr id="33" name="正方形/長方形 32">
              <a:extLst>
                <a:ext uri="{FF2B5EF4-FFF2-40B4-BE49-F238E27FC236}">
                  <a16:creationId xmlns:a16="http://schemas.microsoft.com/office/drawing/2014/main" id="{C9861F04-58B7-19F2-A31F-A8314D224D4E}"/>
                </a:ext>
              </a:extLst>
            </p:cNvPr>
            <p:cNvSpPr/>
            <p:nvPr/>
          </p:nvSpPr>
          <p:spPr>
            <a:xfrm>
              <a:off x="7405066" y="3190425"/>
              <a:ext cx="820935" cy="328510"/>
            </a:xfrm>
            <a:prstGeom prst="rect">
              <a:avLst/>
            </a:prstGeom>
            <a:solidFill>
              <a:schemeClr val="accent4">
                <a:lumMod val="40000"/>
                <a:lumOff val="60000"/>
              </a:schemeClr>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4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a:p>
              <a:pPr algn="ctr"/>
              <a:endParaRPr kumimoji="1" lang="en-US" altLang="ja-JP" sz="1200" b="1" dirty="0">
                <a:solidFill>
                  <a:schemeClr val="tx1">
                    <a:lumMod val="65000"/>
                    <a:lumOff val="35000"/>
                  </a:schemeClr>
                </a:solidFill>
                <a:latin typeface="+mn-ea"/>
              </a:endParaRPr>
            </a:p>
          </p:txBody>
        </p:sp>
        <p:sp>
          <p:nvSpPr>
            <p:cNvPr id="34" name="正方形/長方形 33">
              <a:extLst>
                <a:ext uri="{FF2B5EF4-FFF2-40B4-BE49-F238E27FC236}">
                  <a16:creationId xmlns:a16="http://schemas.microsoft.com/office/drawing/2014/main" id="{A66940C8-D944-A593-F453-637D014E2018}"/>
                </a:ext>
              </a:extLst>
            </p:cNvPr>
            <p:cNvSpPr/>
            <p:nvPr/>
          </p:nvSpPr>
          <p:spPr>
            <a:xfrm>
              <a:off x="6487124" y="3330572"/>
              <a:ext cx="820935" cy="190196"/>
            </a:xfrm>
            <a:prstGeom prst="rect">
              <a:avLst/>
            </a:prstGeom>
            <a:solidFill>
              <a:schemeClr val="accent5">
                <a:lumMod val="20000"/>
                <a:lumOff val="80000"/>
              </a:schemeClr>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200" b="1" dirty="0">
                <a:solidFill>
                  <a:schemeClr val="tx1">
                    <a:lumMod val="65000"/>
                    <a:lumOff val="35000"/>
                  </a:schemeClr>
                </a:solidFill>
                <a:latin typeface="+mn-ea"/>
              </a:endParaRPr>
            </a:p>
          </p:txBody>
        </p:sp>
        <p:cxnSp>
          <p:nvCxnSpPr>
            <p:cNvPr id="35" name="直線コネクタ 34">
              <a:extLst>
                <a:ext uri="{FF2B5EF4-FFF2-40B4-BE49-F238E27FC236}">
                  <a16:creationId xmlns:a16="http://schemas.microsoft.com/office/drawing/2014/main" id="{F1378B66-5AFE-8C09-400F-034688567A8A}"/>
                </a:ext>
              </a:extLst>
            </p:cNvPr>
            <p:cNvCxnSpPr>
              <a:cxnSpLocks/>
            </p:cNvCxnSpPr>
            <p:nvPr/>
          </p:nvCxnSpPr>
          <p:spPr>
            <a:xfrm>
              <a:off x="6420822" y="3531941"/>
              <a:ext cx="18966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 name="タイトル 1">
            <a:extLst>
              <a:ext uri="{FF2B5EF4-FFF2-40B4-BE49-F238E27FC236}">
                <a16:creationId xmlns:a16="http://schemas.microsoft.com/office/drawing/2014/main" id="{6E252F32-5838-68D7-EEEF-020775F7FD72}"/>
              </a:ext>
            </a:extLst>
          </p:cNvPr>
          <p:cNvSpPr txBox="1">
            <a:spLocks/>
          </p:cNvSpPr>
          <p:nvPr/>
        </p:nvSpPr>
        <p:spPr>
          <a:xfrm>
            <a:off x="0" y="2061"/>
            <a:ext cx="9906000" cy="32173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３．</a:t>
            </a:r>
            <a:r>
              <a:rPr kumimoji="1" lang="ja-JP" altLang="en-US" sz="2000" b="1" dirty="0">
                <a:solidFill>
                  <a:schemeClr val="bg1"/>
                </a:solidFill>
                <a:latin typeface="Meiryo UI" panose="020B0604030504040204" pitchFamily="50" charset="-128"/>
                <a:ea typeface="Meiryo UI" panose="020B0604030504040204" pitchFamily="50" charset="-128"/>
              </a:rPr>
              <a:t>保証限度額</a:t>
            </a:r>
            <a:r>
              <a:rPr kumimoji="1" lang="ja-JP" altLang="en-US" sz="1800" b="1" dirty="0">
                <a:solidFill>
                  <a:schemeClr val="bg1"/>
                </a:solidFill>
                <a:latin typeface="Meiryo UI" panose="020B0604030504040204" pitchFamily="50" charset="-128"/>
                <a:ea typeface="Meiryo UI" panose="020B0604030504040204" pitchFamily="50" charset="-128"/>
              </a:rPr>
              <a:t>および</a:t>
            </a:r>
            <a:r>
              <a:rPr kumimoji="1" lang="ja-JP" altLang="en-US" sz="2000" b="1" dirty="0">
                <a:solidFill>
                  <a:schemeClr val="bg1"/>
                </a:solidFill>
                <a:latin typeface="Meiryo UI" panose="020B0604030504040204" pitchFamily="50" charset="-128"/>
                <a:ea typeface="Meiryo UI" panose="020B0604030504040204" pitchFamily="50" charset="-128"/>
              </a:rPr>
              <a:t>金融機関</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責務</a:t>
            </a:r>
            <a:r>
              <a:rPr kumimoji="1" lang="ja-JP" altLang="en-US" sz="1800" b="1" dirty="0">
                <a:solidFill>
                  <a:schemeClr val="bg1"/>
                </a:solidFill>
                <a:latin typeface="Meiryo UI" panose="020B0604030504040204" pitchFamily="50" charset="-128"/>
                <a:ea typeface="Meiryo UI" panose="020B0604030504040204" pitchFamily="50" charset="-128"/>
              </a:rPr>
              <a:t>の</a:t>
            </a:r>
            <a:r>
              <a:rPr kumimoji="1" lang="ja-JP" altLang="en-US" sz="2000" b="1" dirty="0">
                <a:solidFill>
                  <a:schemeClr val="bg1"/>
                </a:solidFill>
                <a:latin typeface="Meiryo UI" panose="020B0604030504040204" pitchFamily="50" charset="-128"/>
                <a:ea typeface="Meiryo UI" panose="020B0604030504040204" pitchFamily="50" charset="-128"/>
              </a:rPr>
              <a:t>考え方</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5DA88EEA-BA90-1CCA-0DE3-BC7468C4F793}"/>
              </a:ext>
            </a:extLst>
          </p:cNvPr>
          <p:cNvSpPr/>
          <p:nvPr/>
        </p:nvSpPr>
        <p:spPr>
          <a:xfrm>
            <a:off x="1945381" y="3747441"/>
            <a:ext cx="1442256" cy="1185040"/>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86DE699-04B0-EB3D-086E-0F741902EFF6}"/>
              </a:ext>
            </a:extLst>
          </p:cNvPr>
          <p:cNvSpPr/>
          <p:nvPr/>
        </p:nvSpPr>
        <p:spPr>
          <a:xfrm>
            <a:off x="2210957" y="4118461"/>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保全あり</a:t>
            </a:r>
            <a:r>
              <a:rPr kumimoji="1" lang="en-US" altLang="ja-JP" sz="1400" b="1" dirty="0">
                <a:solidFill>
                  <a:srgbClr val="C00000"/>
                </a:solidFill>
                <a:latin typeface="Meiryo UI" panose="020B0604030504040204" pitchFamily="50" charset="-128"/>
                <a:ea typeface="Meiryo UI" panose="020B0604030504040204" pitchFamily="50" charset="-128"/>
              </a:rPr>
              <a:t>20</a:t>
            </a:r>
            <a:r>
              <a:rPr kumimoji="1" lang="ja-JP" altLang="en-US" sz="1400" b="1" dirty="0">
                <a:solidFill>
                  <a:srgbClr val="C00000"/>
                </a:solidFill>
                <a:latin typeface="Meiryo UI" panose="020B0604030504040204" pitchFamily="50" charset="-128"/>
                <a:ea typeface="Meiryo UI" panose="020B0604030504040204" pitchFamily="50" charset="-128"/>
              </a:rPr>
              <a:t>Ｍ</a:t>
            </a:r>
            <a:endParaRPr kumimoji="1" lang="en-US" altLang="ja-JP" sz="1400" b="1" dirty="0">
              <a:solidFill>
                <a:srgbClr val="C00000"/>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330043B3-372B-0202-D144-21154749C07D}"/>
              </a:ext>
            </a:extLst>
          </p:cNvPr>
          <p:cNvSpPr/>
          <p:nvPr/>
        </p:nvSpPr>
        <p:spPr>
          <a:xfrm>
            <a:off x="7351855" y="2778575"/>
            <a:ext cx="875022" cy="798453"/>
          </a:xfrm>
          <a:prstGeom prst="rect">
            <a:avLst/>
          </a:prstGeom>
          <a:solidFill>
            <a:srgbClr val="C00000">
              <a:alpha val="30196"/>
            </a:srgbClr>
          </a:solid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42" name="直線コネクタ 41">
            <a:extLst>
              <a:ext uri="{FF2B5EF4-FFF2-40B4-BE49-F238E27FC236}">
                <a16:creationId xmlns:a16="http://schemas.microsoft.com/office/drawing/2014/main" id="{BA67ACD6-64A1-042E-891E-57C12DB16F8B}"/>
              </a:ext>
            </a:extLst>
          </p:cNvPr>
          <p:cNvCxnSpPr>
            <a:cxnSpLocks/>
          </p:cNvCxnSpPr>
          <p:nvPr/>
        </p:nvCxnSpPr>
        <p:spPr>
          <a:xfrm>
            <a:off x="8237402" y="3577028"/>
            <a:ext cx="217917" cy="283462"/>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E753832-3A1D-AC96-1EBF-E90CB8C157CA}"/>
              </a:ext>
            </a:extLst>
          </p:cNvPr>
          <p:cNvSpPr/>
          <p:nvPr/>
        </p:nvSpPr>
        <p:spPr>
          <a:xfrm>
            <a:off x="7329422" y="3824037"/>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経保あり</a:t>
            </a:r>
            <a:r>
              <a:rPr kumimoji="1" lang="en-US" altLang="ja-JP" sz="1400" b="1" dirty="0">
                <a:solidFill>
                  <a:schemeClr val="tx1"/>
                </a:solidFill>
                <a:latin typeface="Meiryo UI" panose="020B0604030504040204" pitchFamily="50" charset="-128"/>
                <a:ea typeface="Meiryo UI" panose="020B0604030504040204" pitchFamily="50" charset="-128"/>
              </a:rPr>
              <a:t>20</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98932B5A-483B-73A4-C4FC-9E29FC048D3B}"/>
              </a:ext>
            </a:extLst>
          </p:cNvPr>
          <p:cNvSpPr/>
          <p:nvPr/>
        </p:nvSpPr>
        <p:spPr>
          <a:xfrm>
            <a:off x="6328464" y="3842304"/>
            <a:ext cx="925245" cy="51010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本制度</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15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59A1F8A3-3DFD-1F72-E214-6C923AB9099E}"/>
              </a:ext>
            </a:extLst>
          </p:cNvPr>
          <p:cNvSpPr/>
          <p:nvPr/>
        </p:nvSpPr>
        <p:spPr>
          <a:xfrm>
            <a:off x="8455319" y="3656507"/>
            <a:ext cx="1217378" cy="442802"/>
          </a:xfrm>
          <a:prstGeom prst="rect">
            <a:avLst/>
          </a:prstGeom>
          <a:noFill/>
          <a:ln w="38100">
            <a:solidFill>
              <a:srgbClr val="C00000"/>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42C5EF5F-05E9-0F2C-4E27-8F912ABE0701}"/>
              </a:ext>
            </a:extLst>
          </p:cNvPr>
          <p:cNvSpPr/>
          <p:nvPr/>
        </p:nvSpPr>
        <p:spPr>
          <a:xfrm>
            <a:off x="8478259" y="3673919"/>
            <a:ext cx="1194438" cy="43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rgbClr val="C00000"/>
                </a:solidFill>
                <a:latin typeface="Meiryo UI" panose="020B0604030504040204" pitchFamily="50" charset="-128"/>
                <a:ea typeface="Meiryo UI" panose="020B0604030504040204" pitchFamily="50" charset="-128"/>
              </a:rPr>
              <a:t>保全あり</a:t>
            </a:r>
            <a:endParaRPr kumimoji="1" lang="en-US" altLang="ja-JP" sz="1100" b="1" dirty="0">
              <a:solidFill>
                <a:srgbClr val="C00000"/>
              </a:solidFill>
              <a:latin typeface="Meiryo UI" panose="020B0604030504040204" pitchFamily="50" charset="-128"/>
              <a:ea typeface="Meiryo UI" panose="020B0604030504040204" pitchFamily="50" charset="-128"/>
            </a:endParaRPr>
          </a:p>
          <a:p>
            <a:pPr algn="ctr"/>
            <a:r>
              <a:rPr kumimoji="1" lang="en-US" altLang="ja-JP" sz="1100" b="1" dirty="0">
                <a:solidFill>
                  <a:srgbClr val="C00000"/>
                </a:solidFill>
                <a:latin typeface="Meiryo UI" panose="020B0604030504040204" pitchFamily="50" charset="-128"/>
                <a:ea typeface="Meiryo UI" panose="020B0604030504040204" pitchFamily="50" charset="-128"/>
              </a:rPr>
              <a:t>20</a:t>
            </a:r>
            <a:r>
              <a:rPr kumimoji="1" lang="ja-JP" altLang="en-US" sz="1100" b="1" dirty="0">
                <a:solidFill>
                  <a:srgbClr val="C00000"/>
                </a:solidFill>
                <a:latin typeface="Meiryo UI" panose="020B0604030504040204" pitchFamily="50" charset="-128"/>
                <a:ea typeface="Meiryo UI" panose="020B0604030504040204" pitchFamily="50" charset="-128"/>
              </a:rPr>
              <a:t>Ｍ</a:t>
            </a:r>
            <a:endParaRPr kumimoji="1" lang="en-US" altLang="ja-JP" sz="1100" b="1" dirty="0">
              <a:solidFill>
                <a:srgbClr val="C0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43EFD61B-313A-D935-7F60-EA3249687126}"/>
              </a:ext>
            </a:extLst>
          </p:cNvPr>
          <p:cNvSpPr/>
          <p:nvPr/>
        </p:nvSpPr>
        <p:spPr>
          <a:xfrm>
            <a:off x="7334551" y="2986498"/>
            <a:ext cx="925245" cy="36796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80000"/>
              </a:lnSpc>
            </a:pPr>
            <a:r>
              <a:rPr kumimoji="1" lang="ja-JP" altLang="en-US" sz="1400" b="1" dirty="0">
                <a:solidFill>
                  <a:schemeClr val="tx1"/>
                </a:solidFill>
                <a:latin typeface="Meiryo UI" panose="020B0604030504040204" pitchFamily="50" charset="-128"/>
                <a:ea typeface="Meiryo UI" panose="020B0604030504040204" pitchFamily="50" charset="-128"/>
              </a:rPr>
              <a:t>経保なし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lnSpc>
                <a:spcPct val="80000"/>
              </a:lnSpc>
            </a:pPr>
            <a:r>
              <a:rPr kumimoji="1" lang="en-US" altLang="ja-JP" sz="1400" b="1" dirty="0">
                <a:solidFill>
                  <a:schemeClr val="tx1"/>
                </a:solidFill>
                <a:latin typeface="Meiryo UI" panose="020B0604030504040204" pitchFamily="50" charset="-128"/>
                <a:ea typeface="Meiryo UI" panose="020B0604030504040204" pitchFamily="50" charset="-128"/>
              </a:rPr>
              <a:t>15</a:t>
            </a:r>
            <a:r>
              <a:rPr kumimoji="1" lang="ja-JP" altLang="en-US" sz="1400" b="1" dirty="0">
                <a:solidFill>
                  <a:schemeClr val="tx1"/>
                </a:solidFill>
                <a:latin typeface="Meiryo UI" panose="020B0604030504040204" pitchFamily="50" charset="-128"/>
                <a:ea typeface="Meiryo UI" panose="020B0604030504040204" pitchFamily="50" charset="-128"/>
              </a:rPr>
              <a:t>Ｍ</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D21581F1-EDBE-F5B7-F8B0-4ABDFF3FDBB1}"/>
              </a:ext>
            </a:extLst>
          </p:cNvPr>
          <p:cNvSpPr/>
          <p:nvPr/>
        </p:nvSpPr>
        <p:spPr>
          <a:xfrm>
            <a:off x="7848663" y="3370469"/>
            <a:ext cx="2430690" cy="273657"/>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経保なし</a:t>
            </a:r>
            <a:r>
              <a:rPr kumimoji="1" lang="en-US" altLang="ja-JP" sz="1100" b="1" spc="-150" dirty="0">
                <a:solidFill>
                  <a:schemeClr val="accent6"/>
                </a:solidFill>
                <a:latin typeface="Meiryo UI" panose="020B0604030504040204" pitchFamily="50" charset="-128"/>
                <a:ea typeface="Meiryo UI" panose="020B0604030504040204" pitchFamily="50" charset="-128"/>
              </a:rPr>
              <a:t>15M </a:t>
            </a:r>
            <a:r>
              <a:rPr kumimoji="1" lang="ja-JP" altLang="en-US" sz="1100" b="1" spc="-150" dirty="0">
                <a:solidFill>
                  <a:schemeClr val="accent6"/>
                </a:solidFill>
                <a:latin typeface="Meiryo UI" panose="020B0604030504040204" pitchFamily="50" charset="-128"/>
                <a:ea typeface="Meiryo UI" panose="020B0604030504040204" pitchFamily="50" charset="-128"/>
              </a:rPr>
              <a:t>＜　</a:t>
            </a:r>
            <a:r>
              <a:rPr kumimoji="1" lang="ja-JP" altLang="en-US" sz="1100" b="1" dirty="0">
                <a:solidFill>
                  <a:schemeClr val="accent6"/>
                </a:solidFill>
                <a:latin typeface="Meiryo UI" panose="020B0604030504040204" pitchFamily="50" charset="-128"/>
                <a:ea typeface="Meiryo UI" panose="020B0604030504040204" pitchFamily="50" charset="-128"/>
              </a:rPr>
              <a:t>保全</a:t>
            </a:r>
            <a:r>
              <a:rPr kumimoji="1" lang="en-US" altLang="ja-JP" sz="1100" b="1" spc="-150" dirty="0">
                <a:solidFill>
                  <a:schemeClr val="accent6"/>
                </a:solidFill>
                <a:latin typeface="Meiryo UI" panose="020B0604030504040204" pitchFamily="50" charset="-128"/>
                <a:ea typeface="Meiryo UI" panose="020B0604030504040204" pitchFamily="50" charset="-128"/>
              </a:rPr>
              <a:t>20M</a:t>
            </a:r>
          </a:p>
        </p:txBody>
      </p:sp>
      <p:sp>
        <p:nvSpPr>
          <p:cNvPr id="5" name="正方形/長方形 4">
            <a:extLst>
              <a:ext uri="{FF2B5EF4-FFF2-40B4-BE49-F238E27FC236}">
                <a16:creationId xmlns:a16="http://schemas.microsoft.com/office/drawing/2014/main" id="{DFB44904-293B-F041-F6E2-7148BA9E5B2D}"/>
              </a:ext>
            </a:extLst>
          </p:cNvPr>
          <p:cNvSpPr/>
          <p:nvPr/>
        </p:nvSpPr>
        <p:spPr>
          <a:xfrm>
            <a:off x="1919254" y="2814290"/>
            <a:ext cx="153399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grpSp>
        <p:nvGrpSpPr>
          <p:cNvPr id="7" name="グループ化 6">
            <a:extLst>
              <a:ext uri="{FF2B5EF4-FFF2-40B4-BE49-F238E27FC236}">
                <a16:creationId xmlns:a16="http://schemas.microsoft.com/office/drawing/2014/main" id="{4BE99822-8FC0-85A2-2CF8-210E52B113B8}"/>
              </a:ext>
            </a:extLst>
          </p:cNvPr>
          <p:cNvGrpSpPr/>
          <p:nvPr/>
        </p:nvGrpSpPr>
        <p:grpSpPr>
          <a:xfrm>
            <a:off x="5218848" y="1250411"/>
            <a:ext cx="4132512" cy="4048562"/>
            <a:chOff x="641805" y="1739901"/>
            <a:chExt cx="4132512" cy="4223706"/>
          </a:xfrm>
        </p:grpSpPr>
        <p:sp>
          <p:nvSpPr>
            <p:cNvPr id="9" name="四角形: 角を丸くする 8">
              <a:extLst>
                <a:ext uri="{FF2B5EF4-FFF2-40B4-BE49-F238E27FC236}">
                  <a16:creationId xmlns:a16="http://schemas.microsoft.com/office/drawing/2014/main" id="{623FC1F7-267C-438A-D6EC-C5BF00B912E0}"/>
                </a:ext>
              </a:extLst>
            </p:cNvPr>
            <p:cNvSpPr/>
            <p:nvPr/>
          </p:nvSpPr>
          <p:spPr>
            <a:xfrm>
              <a:off x="641805" y="1739901"/>
              <a:ext cx="4132512" cy="351523"/>
            </a:xfrm>
            <a:prstGeom prst="roundRect">
              <a:avLst>
                <a:gd name="adj" fmla="val 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600" dirty="0">
                  <a:solidFill>
                    <a:srgbClr val="0070C0"/>
                  </a:solidFill>
                  <a:latin typeface="HGS創英角ｺﾞｼｯｸUB" panose="020B0900000000000000" pitchFamily="50" charset="-128"/>
                  <a:ea typeface="HGS創英角ｺﾞｼｯｸUB" panose="020B0900000000000000" pitchFamily="50" charset="-128"/>
                </a:rPr>
                <a:t>本制度</a:t>
              </a:r>
              <a:r>
                <a:rPr kumimoji="1" lang="ja-JP" altLang="en-US" sz="2000" spc="600" dirty="0">
                  <a:solidFill>
                    <a:schemeClr val="accent1"/>
                  </a:solidFill>
                  <a:latin typeface="HGS創英角ｺﾞｼｯｸUB" panose="020B0900000000000000" pitchFamily="50" charset="-128"/>
                  <a:ea typeface="HGS創英角ｺﾞｼｯｸUB" panose="020B0900000000000000" pitchFamily="50" charset="-128"/>
                </a:rPr>
                <a:t>融資実行後</a:t>
              </a:r>
            </a:p>
          </p:txBody>
        </p:sp>
        <p:sp>
          <p:nvSpPr>
            <p:cNvPr id="16" name="四角形: 角を丸くする 15">
              <a:extLst>
                <a:ext uri="{FF2B5EF4-FFF2-40B4-BE49-F238E27FC236}">
                  <a16:creationId xmlns:a16="http://schemas.microsoft.com/office/drawing/2014/main" id="{F8DFE576-1C0D-5C54-B798-CDB1503287C4}"/>
                </a:ext>
              </a:extLst>
            </p:cNvPr>
            <p:cNvSpPr/>
            <p:nvPr/>
          </p:nvSpPr>
          <p:spPr>
            <a:xfrm>
              <a:off x="641805" y="2091425"/>
              <a:ext cx="4132512" cy="387218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bg1"/>
                </a:solidFill>
              </a:endParaRPr>
            </a:p>
          </p:txBody>
        </p:sp>
      </p:grpSp>
      <p:sp>
        <p:nvSpPr>
          <p:cNvPr id="25" name="正方形/長方形 24">
            <a:extLst>
              <a:ext uri="{FF2B5EF4-FFF2-40B4-BE49-F238E27FC236}">
                <a16:creationId xmlns:a16="http://schemas.microsoft.com/office/drawing/2014/main" id="{14751DBF-9D4A-988D-C643-C2F9CE9025AA}"/>
              </a:ext>
            </a:extLst>
          </p:cNvPr>
          <p:cNvSpPr/>
          <p:nvPr/>
        </p:nvSpPr>
        <p:spPr>
          <a:xfrm>
            <a:off x="7358009" y="3688861"/>
            <a:ext cx="895767"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17" name="正方形/長方形 16">
            <a:extLst>
              <a:ext uri="{FF2B5EF4-FFF2-40B4-BE49-F238E27FC236}">
                <a16:creationId xmlns:a16="http://schemas.microsoft.com/office/drawing/2014/main" id="{E69DDF9D-D329-52FF-E186-CE7114378325}"/>
              </a:ext>
            </a:extLst>
          </p:cNvPr>
          <p:cNvSpPr/>
          <p:nvPr/>
        </p:nvSpPr>
        <p:spPr>
          <a:xfrm>
            <a:off x="7357980" y="2787552"/>
            <a:ext cx="905366" cy="2358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プロパー</a:t>
            </a:r>
          </a:p>
        </p:txBody>
      </p:sp>
      <p:sp>
        <p:nvSpPr>
          <p:cNvPr id="27" name="正方形/長方形 26">
            <a:extLst>
              <a:ext uri="{FF2B5EF4-FFF2-40B4-BE49-F238E27FC236}">
                <a16:creationId xmlns:a16="http://schemas.microsoft.com/office/drawing/2014/main" id="{DB9444DD-CF33-99FE-D8A9-BC7A5AB51F17}"/>
              </a:ext>
            </a:extLst>
          </p:cNvPr>
          <p:cNvSpPr/>
          <p:nvPr/>
        </p:nvSpPr>
        <p:spPr>
          <a:xfrm>
            <a:off x="8386014" y="2876124"/>
            <a:ext cx="1392797" cy="412010"/>
          </a:xfrm>
          <a:prstGeom prst="rect">
            <a:avLst/>
          </a:prstGeom>
          <a:noFill/>
          <a:ln w="1905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b="1" dirty="0">
                <a:solidFill>
                  <a:schemeClr val="accent6"/>
                </a:solidFill>
                <a:latin typeface="Meiryo UI" panose="020B0604030504040204" pitchFamily="50" charset="-128"/>
                <a:ea typeface="Meiryo UI" panose="020B0604030504040204" pitchFamily="50" charset="-128"/>
              </a:rPr>
              <a:t>金融機関の責務を</a:t>
            </a:r>
            <a:endParaRPr kumimoji="1" lang="en-US" altLang="ja-JP" sz="1100" b="1" dirty="0">
              <a:solidFill>
                <a:schemeClr val="accent6"/>
              </a:solidFill>
              <a:latin typeface="Meiryo UI" panose="020B0604030504040204" pitchFamily="50" charset="-128"/>
              <a:ea typeface="Meiryo UI" panose="020B0604030504040204" pitchFamily="50" charset="-128"/>
            </a:endParaRPr>
          </a:p>
          <a:p>
            <a:pPr algn="ctr"/>
            <a:r>
              <a:rPr kumimoji="1" lang="ja-JP" altLang="en-US" sz="1100" b="1" dirty="0">
                <a:solidFill>
                  <a:schemeClr val="accent6"/>
                </a:solidFill>
                <a:latin typeface="Meiryo UI" panose="020B0604030504040204" pitchFamily="50" charset="-128"/>
                <a:ea typeface="Meiryo UI" panose="020B0604030504040204" pitchFamily="50" charset="-128"/>
              </a:rPr>
              <a:t>果たしていない</a:t>
            </a:r>
            <a:endParaRPr kumimoji="1" lang="en-US" altLang="ja-JP" sz="1100" b="1" dirty="0">
              <a:solidFill>
                <a:schemeClr val="accent6"/>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B567B3A9-6831-60C9-A5F8-F2D08DD068A7}"/>
              </a:ext>
            </a:extLst>
          </p:cNvPr>
          <p:cNvSpPr/>
          <p:nvPr/>
        </p:nvSpPr>
        <p:spPr>
          <a:xfrm>
            <a:off x="8467435" y="2787788"/>
            <a:ext cx="1217379" cy="567615"/>
          </a:xfrm>
          <a:prstGeom prst="rect">
            <a:avLst/>
          </a:prstGeom>
          <a:noFill/>
          <a:ln w="38100">
            <a:solidFill>
              <a:schemeClr val="accent6"/>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grpSp>
        <p:nvGrpSpPr>
          <p:cNvPr id="40" name="グループ化 39">
            <a:extLst>
              <a:ext uri="{FF2B5EF4-FFF2-40B4-BE49-F238E27FC236}">
                <a16:creationId xmlns:a16="http://schemas.microsoft.com/office/drawing/2014/main" id="{A40AB0BC-6583-FB4A-F628-945C156EA199}"/>
              </a:ext>
            </a:extLst>
          </p:cNvPr>
          <p:cNvGrpSpPr/>
          <p:nvPr/>
        </p:nvGrpSpPr>
        <p:grpSpPr>
          <a:xfrm>
            <a:off x="5218848" y="1591266"/>
            <a:ext cx="1255600" cy="1157061"/>
            <a:chOff x="5147987" y="1760966"/>
            <a:chExt cx="1255600" cy="1157061"/>
          </a:xfrm>
        </p:grpSpPr>
        <p:sp>
          <p:nvSpPr>
            <p:cNvPr id="3" name="十字形 2">
              <a:extLst>
                <a:ext uri="{FF2B5EF4-FFF2-40B4-BE49-F238E27FC236}">
                  <a16:creationId xmlns:a16="http://schemas.microsoft.com/office/drawing/2014/main" id="{9879D473-6F50-884D-B53E-DECA9A06C3EA}"/>
                </a:ext>
              </a:extLst>
            </p:cNvPr>
            <p:cNvSpPr/>
            <p:nvPr/>
          </p:nvSpPr>
          <p:spPr>
            <a:xfrm rot="2679189">
              <a:off x="5190739" y="1760966"/>
              <a:ext cx="1170096" cy="1157061"/>
            </a:xfrm>
            <a:prstGeom prst="plus">
              <a:avLst>
                <a:gd name="adj" fmla="val 41782"/>
              </a:avLst>
            </a:prstGeom>
            <a:solidFill>
              <a:srgbClr val="F8D7C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 塗りつぶしなし 30">
              <a:extLst>
                <a:ext uri="{FF2B5EF4-FFF2-40B4-BE49-F238E27FC236}">
                  <a16:creationId xmlns:a16="http://schemas.microsoft.com/office/drawing/2014/main" id="{3FA54667-F2C7-7DA3-0038-0CEE95929A0D}"/>
                </a:ext>
              </a:extLst>
            </p:cNvPr>
            <p:cNvSpPr/>
            <p:nvPr/>
          </p:nvSpPr>
          <p:spPr>
            <a:xfrm>
              <a:off x="5147987" y="1829284"/>
              <a:ext cx="1255600" cy="1008694"/>
            </a:xfrm>
            <a:prstGeom prst="donut">
              <a:avLst>
                <a:gd name="adj" fmla="val 20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C00000"/>
                  </a:solidFill>
                  <a:latin typeface="Meiryo UI" panose="020B0604030504040204" pitchFamily="50" charset="-128"/>
                  <a:ea typeface="Meiryo UI" panose="020B0604030504040204" pitchFamily="50" charset="-128"/>
                </a:rPr>
                <a:t>対象外</a:t>
              </a:r>
            </a:p>
          </p:txBody>
        </p:sp>
      </p:grpSp>
      <p:cxnSp>
        <p:nvCxnSpPr>
          <p:cNvPr id="37" name="直線コネクタ 36">
            <a:extLst>
              <a:ext uri="{FF2B5EF4-FFF2-40B4-BE49-F238E27FC236}">
                <a16:creationId xmlns:a16="http://schemas.microsoft.com/office/drawing/2014/main" id="{9A8BBD81-892A-6B47-B32B-E58D694ECD24}"/>
              </a:ext>
            </a:extLst>
          </p:cNvPr>
          <p:cNvCxnSpPr>
            <a:cxnSpLocks/>
          </p:cNvCxnSpPr>
          <p:nvPr/>
        </p:nvCxnSpPr>
        <p:spPr>
          <a:xfrm>
            <a:off x="8237402" y="3050597"/>
            <a:ext cx="230033" cy="3581"/>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D561F48A-979C-3537-BE90-792156C89945}"/>
              </a:ext>
            </a:extLst>
          </p:cNvPr>
          <p:cNvSpPr/>
          <p:nvPr/>
        </p:nvSpPr>
        <p:spPr>
          <a:xfrm>
            <a:off x="9558867" y="6561667"/>
            <a:ext cx="787400" cy="2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2CCDC39C-B391-440B-A694-A2358844F06F}" type="slidenum">
              <a:rPr kumimoji="1" lang="ja-JP" altLang="en-US" sz="1050" smtClean="0">
                <a:solidFill>
                  <a:schemeClr val="tx1"/>
                </a:solidFill>
                <a:latin typeface="Meiryo UI" panose="020B0604030504040204" pitchFamily="50" charset="-128"/>
                <a:ea typeface="Meiryo UI" panose="020B0604030504040204" pitchFamily="50" charset="-128"/>
              </a:rPr>
              <a:pPr/>
              <a:t>8</a:t>
            </a:fld>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 name="フリーフォーム: 図形 1">
            <a:extLst>
              <a:ext uri="{FF2B5EF4-FFF2-40B4-BE49-F238E27FC236}">
                <a16:creationId xmlns:a16="http://schemas.microsoft.com/office/drawing/2014/main" id="{627402DE-CAC5-B1E9-BAC3-AE62FF37967C}"/>
              </a:ext>
            </a:extLst>
          </p:cNvPr>
          <p:cNvSpPr/>
          <p:nvPr/>
        </p:nvSpPr>
        <p:spPr>
          <a:xfrm flipH="1">
            <a:off x="7926340" y="1713246"/>
            <a:ext cx="1753143" cy="992671"/>
          </a:xfrm>
          <a:custGeom>
            <a:avLst/>
            <a:gdLst>
              <a:gd name="connsiteX0" fmla="*/ 141379 w 1484448"/>
              <a:gd name="connsiteY0" fmla="*/ 0 h 1021412"/>
              <a:gd name="connsiteX1" fmla="*/ 865928 w 1484448"/>
              <a:gd name="connsiteY1" fmla="*/ 0 h 1021412"/>
              <a:gd name="connsiteX2" fmla="*/ 1237040 w 1484448"/>
              <a:gd name="connsiteY2" fmla="*/ 0 h 1021412"/>
              <a:gd name="connsiteX3" fmla="*/ 1343069 w 1484448"/>
              <a:gd name="connsiteY3" fmla="*/ 0 h 1021412"/>
              <a:gd name="connsiteX4" fmla="*/ 1484448 w 1484448"/>
              <a:gd name="connsiteY4" fmla="*/ 141379 h 1021412"/>
              <a:gd name="connsiteX5" fmla="*/ 1484448 w 1484448"/>
              <a:gd name="connsiteY5" fmla="*/ 494817 h 1021412"/>
              <a:gd name="connsiteX6" fmla="*/ 1484448 w 1484448"/>
              <a:gd name="connsiteY6" fmla="*/ 706879 h 1021412"/>
              <a:gd name="connsiteX7" fmla="*/ 1343069 w 1484448"/>
              <a:gd name="connsiteY7" fmla="*/ 848258 h 1021412"/>
              <a:gd name="connsiteX8" fmla="*/ 1335655 w 1484448"/>
              <a:gd name="connsiteY8" fmla="*/ 848258 h 1021412"/>
              <a:gd name="connsiteX9" fmla="*/ 1364303 w 1484448"/>
              <a:gd name="connsiteY9" fmla="*/ 1021412 h 1021412"/>
              <a:gd name="connsiteX10" fmla="*/ 1123625 w 1484448"/>
              <a:gd name="connsiteY10" fmla="*/ 848258 h 1021412"/>
              <a:gd name="connsiteX11" fmla="*/ 865928 w 1484448"/>
              <a:gd name="connsiteY11" fmla="*/ 848258 h 1021412"/>
              <a:gd name="connsiteX12" fmla="*/ 141379 w 1484448"/>
              <a:gd name="connsiteY12" fmla="*/ 848258 h 1021412"/>
              <a:gd name="connsiteX13" fmla="*/ 0 w 1484448"/>
              <a:gd name="connsiteY13" fmla="*/ 706879 h 1021412"/>
              <a:gd name="connsiteX14" fmla="*/ 0 w 1484448"/>
              <a:gd name="connsiteY14" fmla="*/ 494817 h 1021412"/>
              <a:gd name="connsiteX15" fmla="*/ 0 w 1484448"/>
              <a:gd name="connsiteY15" fmla="*/ 141379 h 1021412"/>
              <a:gd name="connsiteX16" fmla="*/ 141379 w 1484448"/>
              <a:gd name="connsiteY16" fmla="*/ 0 h 10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448" h="1021412">
                <a:moveTo>
                  <a:pt x="141379" y="0"/>
                </a:moveTo>
                <a:lnTo>
                  <a:pt x="865928" y="0"/>
                </a:lnTo>
                <a:lnTo>
                  <a:pt x="1237040" y="0"/>
                </a:lnTo>
                <a:lnTo>
                  <a:pt x="1343069" y="0"/>
                </a:lnTo>
                <a:cubicBezTo>
                  <a:pt x="1421150" y="0"/>
                  <a:pt x="1484448" y="63298"/>
                  <a:pt x="1484448" y="141379"/>
                </a:cubicBezTo>
                <a:lnTo>
                  <a:pt x="1484448" y="494817"/>
                </a:lnTo>
                <a:lnTo>
                  <a:pt x="1484448" y="706879"/>
                </a:lnTo>
                <a:cubicBezTo>
                  <a:pt x="1484448" y="784960"/>
                  <a:pt x="1421150" y="848258"/>
                  <a:pt x="1343069" y="848258"/>
                </a:cubicBezTo>
                <a:lnTo>
                  <a:pt x="1335655" y="848258"/>
                </a:lnTo>
                <a:lnTo>
                  <a:pt x="1364303" y="1021412"/>
                </a:lnTo>
                <a:lnTo>
                  <a:pt x="1123625" y="848258"/>
                </a:lnTo>
                <a:lnTo>
                  <a:pt x="865928" y="848258"/>
                </a:lnTo>
                <a:lnTo>
                  <a:pt x="141379" y="848258"/>
                </a:lnTo>
                <a:cubicBezTo>
                  <a:pt x="63298" y="848258"/>
                  <a:pt x="0" y="784960"/>
                  <a:pt x="0" y="706879"/>
                </a:cubicBezTo>
                <a:lnTo>
                  <a:pt x="0" y="494817"/>
                </a:lnTo>
                <a:lnTo>
                  <a:pt x="0" y="141379"/>
                </a:lnTo>
                <a:cubicBezTo>
                  <a:pt x="0" y="63298"/>
                  <a:pt x="63298" y="0"/>
                  <a:pt x="141379" y="0"/>
                </a:cubicBezTo>
                <a:close/>
              </a:path>
            </a:pathLst>
          </a:custGeom>
          <a:solidFill>
            <a:srgbClr val="FFFFFF"/>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正方形/長方形 3">
            <a:extLst>
              <a:ext uri="{FF2B5EF4-FFF2-40B4-BE49-F238E27FC236}">
                <a16:creationId xmlns:a16="http://schemas.microsoft.com/office/drawing/2014/main" id="{E49E35C4-C5AC-C7EF-272C-B3F145BE1CD2}"/>
              </a:ext>
            </a:extLst>
          </p:cNvPr>
          <p:cNvSpPr/>
          <p:nvPr/>
        </p:nvSpPr>
        <p:spPr>
          <a:xfrm>
            <a:off x="7687007" y="1807456"/>
            <a:ext cx="2309103" cy="6161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経保なし・保全なしの</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プロパー融資実行</a:t>
            </a: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または、</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既往プロパーの経保解除</a:t>
            </a:r>
            <a:endParaRPr kumimoji="1" lang="en-US" altLang="ja-JP" sz="1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82" name="フローチャート: 組合せ 81">
            <a:extLst>
              <a:ext uri="{FF2B5EF4-FFF2-40B4-BE49-F238E27FC236}">
                <a16:creationId xmlns:a16="http://schemas.microsoft.com/office/drawing/2014/main" id="{3F62BFD8-3435-333B-9F13-AE68A5D593B8}"/>
              </a:ext>
            </a:extLst>
          </p:cNvPr>
          <p:cNvSpPr/>
          <p:nvPr/>
        </p:nvSpPr>
        <p:spPr>
          <a:xfrm rot="16200000">
            <a:off x="4632669" y="3192086"/>
            <a:ext cx="812399" cy="703472"/>
          </a:xfrm>
          <a:prstGeom prst="flowChartMerge">
            <a:avLst/>
          </a:prstGeom>
          <a:solidFill>
            <a:schemeClr val="accent5"/>
          </a:solidFill>
          <a:ln w="95250">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十字形 12">
            <a:extLst>
              <a:ext uri="{FF2B5EF4-FFF2-40B4-BE49-F238E27FC236}">
                <a16:creationId xmlns:a16="http://schemas.microsoft.com/office/drawing/2014/main" id="{39E93B38-1B31-C905-A120-CD20366DE6B7}"/>
              </a:ext>
            </a:extLst>
          </p:cNvPr>
          <p:cNvSpPr/>
          <p:nvPr/>
        </p:nvSpPr>
        <p:spPr>
          <a:xfrm rot="2679189">
            <a:off x="8260904" y="2964759"/>
            <a:ext cx="170871" cy="169338"/>
          </a:xfrm>
          <a:prstGeom prst="plus">
            <a:avLst>
              <a:gd name="adj" fmla="val 4178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008697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13379</TotalTime>
  <Words>2529</Words>
  <Application>Microsoft Office PowerPoint</Application>
  <PresentationFormat>A4 210 x 297 mm</PresentationFormat>
  <Paragraphs>398</Paragraphs>
  <Slides>15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HGS創英角ｺﾞｼｯｸUB</vt:lpstr>
      <vt:lpstr>Meiryo UI</vt:lpstr>
      <vt:lpstr>メイリオ</vt:lpstr>
      <vt:lpstr>游ゴシック</vt:lpstr>
      <vt:lpstr>游ゴシック Light</vt:lpstr>
      <vt:lpstr>游ゴシック Medium</vt:lpstr>
      <vt:lpstr>Arial</vt:lpstr>
      <vt:lpstr>Calibri</vt:lpstr>
      <vt:lpstr>Calibri Light</vt:lpstr>
      <vt:lpstr>Times New Roman</vt:lpstr>
      <vt:lpstr>Office テーマ</vt:lpstr>
      <vt:lpstr>プロパー融資借換特別保証制度について </vt:lpstr>
      <vt:lpstr>PowerPoint プレゼンテーション</vt:lpstr>
      <vt:lpstr>PowerPoint プレゼンテーション</vt:lpstr>
      <vt:lpstr>２．プロパー融資借換特別保証制度　制度概要　</vt:lpstr>
      <vt:lpstr>２．プロパー融資借換特別保証制度　制度概要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４．財務要件等確認書等の様式について（記入例）</vt:lpstr>
      <vt:lpstr>４．財務要件等確認書等の様式について（財務要件等確認書）</vt:lpstr>
      <vt:lpstr>４．財務要件等確認書等の様式について（保証限度額等確認シート）</vt:lpstr>
      <vt:lpstr>４．財務要件等確認書等の様式について（借換債務等確認書）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経保付プロパー借換特別保証（仮）</dc:title>
  <dc:creator>齋藤 健二</dc:creator>
  <cp:lastModifiedBy>Windows ユーザー</cp:lastModifiedBy>
  <cp:revision>297</cp:revision>
  <cp:lastPrinted>2024-02-22T01:36:27Z</cp:lastPrinted>
  <dcterms:created xsi:type="dcterms:W3CDTF">2022-11-15T01:25:10Z</dcterms:created>
  <dcterms:modified xsi:type="dcterms:W3CDTF">2024-04-01T11:23:11Z</dcterms:modified>
</cp:coreProperties>
</file>