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324" r:id="rId4"/>
  </p:sldIdLst>
  <p:sldSz cx="10691813" cy="7559675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齋藤 健二" initials="齋藤" lastIdx="1" clrIdx="0">
    <p:extLst>
      <p:ext uri="{19B8F6BF-5375-455C-9EA6-DF929625EA0E}">
        <p15:presenceInfo xmlns:p15="http://schemas.microsoft.com/office/powerpoint/2012/main" userId="40ac7b9b13f98c3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restored">
    <p:restoredLeft sz="3099"/>
    <p:restoredTop sz="96980"/>
  </p:normalViewPr>
  <p:slideViewPr>
    <p:cSldViewPr>
      <p:cViewPr>
        <p:scale>
          <a:sx n="90" d="100"/>
          <a:sy n="90" d="100"/>
        </p:scale>
        <p:origin x="-2532" y="-3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Relationship Id="rId8" Type="http://schemas.openxmlformats.org/officeDocument/2006/relationships/commentAuthors" Target="commentAuthor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2021/2/7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04207" y="685800"/>
            <a:ext cx="4849586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34600" y="1821988"/>
            <a:ext cx="9622800" cy="148173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534600" y="3409566"/>
            <a:ext cx="9622800" cy="25401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2021/2/7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4600" y="1914597"/>
            <a:ext cx="9622800" cy="467012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2021/2/7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1700" y="302752"/>
            <a:ext cx="2405700" cy="628197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4600" y="302752"/>
            <a:ext cx="7038900" cy="628197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2021/2/7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4600" y="1914597"/>
            <a:ext cx="9622800" cy="471958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2021/2/7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34600" y="3250808"/>
            <a:ext cx="9622800" cy="1164223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00" y="1306023"/>
            <a:ext cx="9622800" cy="1944784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2021/2/7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4600" y="1914599"/>
            <a:ext cx="4643004" cy="46701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72297" y="1914599"/>
            <a:ext cx="4685103" cy="46701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2021/2/7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00" y="1692251"/>
            <a:ext cx="4643004" cy="70525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4600" y="2397500"/>
            <a:ext cx="4643004" cy="41872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514396" y="1692251"/>
            <a:ext cx="4643004" cy="70525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514396" y="2397500"/>
            <a:ext cx="4643004" cy="41872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2021/2/7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2021/2/7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2021/2/7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534601" y="300999"/>
            <a:ext cx="3517595" cy="128100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51421" y="301002"/>
            <a:ext cx="5527752" cy="62198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4602" y="1874906"/>
            <a:ext cx="3517594" cy="4709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2021/2/7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2095706" y="5169131"/>
            <a:ext cx="6415200" cy="624752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2095706" y="234410"/>
            <a:ext cx="6415200" cy="482705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95706" y="5843852"/>
            <a:ext cx="6415200" cy="74087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2021/2/7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946348" y="6875777"/>
            <a:ext cx="4799305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600" y="461507"/>
            <a:ext cx="9622800" cy="109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00" y="1914597"/>
            <a:ext cx="9622800" cy="4719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600" y="6875777"/>
            <a:ext cx="2201251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2021/2/7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914049" y="6875777"/>
            <a:ext cx="2243351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四角形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724149"/>
              </p:ext>
            </p:extLst>
          </p:nvPr>
        </p:nvGraphicFramePr>
        <p:xfrm>
          <a:off x="0" y="0"/>
          <a:ext cx="10692000" cy="3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2000">
                  <a:extLst>
                    <a:ext uri="{9D8B030D-6E8A-4147-A177-3AD203B41FA5}"/>
                  </a:extLst>
                </a:gridCol>
              </a:tblGrid>
              <a:tr h="338666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/>
                          <a:ea typeface="Meiryo UI"/>
                        </a:rPr>
                        <a:t>別添２　報告スケジュール</a:t>
                      </a:r>
                      <a:endParaRPr kumimoji="1" lang="en-US" altLang="ja-JP" dirty="0">
                        <a:latin typeface="Meiryo UI"/>
                        <a:ea typeface="Meiryo UI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108" name="四角形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450890"/>
              </p:ext>
            </p:extLst>
          </p:nvPr>
        </p:nvGraphicFramePr>
        <p:xfrm>
          <a:off x="204465" y="407285"/>
          <a:ext cx="10282883" cy="4812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943"/>
                <a:gridCol w="950622"/>
                <a:gridCol w="950622"/>
                <a:gridCol w="950622"/>
                <a:gridCol w="950622"/>
                <a:gridCol w="950622"/>
                <a:gridCol w="950622"/>
                <a:gridCol w="950622"/>
                <a:gridCol w="950622"/>
                <a:gridCol w="918482"/>
                <a:gridCol w="918482"/>
              </a:tblGrid>
              <a:tr h="333252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決算期</a:t>
                      </a:r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1440" marR="91440" marT="45720" marB="45720" vert="horz" anchor="ctr" anchorCtr="0"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四半期ごとのフォローアップ</a:t>
                      </a:r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marL="91440" marR="91440" marT="45720" marB="45720" vert="horz" anchor="ctr" anchorCtr="0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申告期限</a:t>
                      </a:r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【参考】</a:t>
                      </a:r>
                    </a:p>
                  </a:txBody>
                  <a:tcPr marL="91440" marR="91440" marT="45720" marB="45720" vert="horz" anchor="ctr" anchorCtr="0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報告提出期間</a:t>
                      </a:r>
                    </a:p>
                  </a:txBody>
                  <a:tcPr marL="91440" marR="91440" marT="45720" marB="45720" vert="horz" anchor="ctr" anchorCtr="0"/>
                </a:tc>
                <a:extLst>
                  <a:ext uri="{0D108BD9-81ED-4DB2-BD59-A6C34878D82A}"/>
                </a:extLst>
              </a:tr>
              <a:tr h="0">
                <a:tc vMerge="1">
                  <a:txBody>
                    <a:bodyPr/>
                    <a:lstStyle/>
                    <a:p>
                      <a:pPr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第１四半期</a:t>
                      </a:r>
                    </a:p>
                  </a:txBody>
                  <a:tcPr marL="91440" marR="91440" marT="45720" marB="45720" vert="horz" anchor="ctr" anchorCtr="0"/>
                </a:tc>
                <a:tc hMerge="1">
                  <a:txBody>
                    <a:bodyPr/>
                    <a:lstStyle/>
                    <a:p>
                      <a:pPr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第２四半期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DDE6C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第３四半期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8CECE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第4四半期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CDCC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29870">
                <a:tc vMerge="1">
                  <a:txBody>
                    <a:bodyPr/>
                    <a:lstStyle/>
                    <a:p>
                      <a:pPr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対象期間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Meiryo UI"/>
                          <a:ea typeface="Meiryo UI"/>
                        </a:rPr>
                        <a:t>フォローアップ</a:t>
                      </a:r>
                      <a:endParaRPr kumimoji="1" lang="ja-JP" altLang="en-US" sz="1200" b="1" dirty="0">
                        <a:latin typeface="Meiryo UI"/>
                        <a:ea typeface="Meiryo UI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実施時期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対象期間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Meiryo UI"/>
                          <a:ea typeface="Meiryo UI"/>
                        </a:rPr>
                        <a:t>フォローアップ</a:t>
                      </a:r>
                      <a:endParaRPr kumimoji="1" lang="ja-JP" altLang="en-US" sz="1200" b="1" dirty="0">
                        <a:latin typeface="Meiryo UI"/>
                        <a:ea typeface="Meiryo UI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実施時期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対象期間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Meiryo UI"/>
                          <a:ea typeface="Meiryo UI"/>
                        </a:rPr>
                        <a:t>フォローアップ</a:t>
                      </a:r>
                      <a:endParaRPr kumimoji="1" lang="ja-JP" altLang="en-US" sz="1200" b="1" dirty="0">
                        <a:latin typeface="Meiryo UI"/>
                        <a:ea typeface="Meiryo UI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実施時期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対象期間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Meiryo UI"/>
                          <a:ea typeface="Meiryo UI"/>
                        </a:rPr>
                        <a:t>フォローアップ</a:t>
                      </a:r>
                      <a:endParaRPr kumimoji="1" lang="ja-JP" altLang="en-US" sz="1200" b="1" dirty="0">
                        <a:latin typeface="Meiryo UI"/>
                        <a:ea typeface="Meiryo UI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実施時期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/>
                      <a:endParaRPr kumimoji="1" lang="ja-JP" altLang="en-US" sz="1200" dirty="0">
                        <a:latin typeface="Meiryo UI"/>
                        <a:ea typeface="Meiryo UI"/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52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4月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5～7月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8月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8～10月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11～1月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2～4月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5月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6月末</a:t>
                      </a:r>
                    </a:p>
                  </a:txBody>
                  <a:tcPr marL="91440" marR="91440" marT="45720" marB="45720" vert="horz" anchor="ctr" anchorCtr="0"/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１月中</a:t>
                      </a:r>
                    </a:p>
                  </a:txBody>
                  <a:tcPr marL="91440" marR="91440" marT="45720" marB="45720" vert="horz" anchor="ctr" anchorCtr="0"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52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5月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6～8月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9月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9～11月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12～2月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3月</a:t>
                      </a:r>
                      <a:endParaRPr b="1"/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3～5月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6月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7月末</a:t>
                      </a:r>
                    </a:p>
                  </a:txBody>
                  <a:tcPr marL="91440" marR="91440" marT="45720" marB="45720" vert="horz" anchor="ctr" anchorCtr="0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252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6月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7～9月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10月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10～12月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1～3月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4月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4～6月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7月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8月末</a:t>
                      </a:r>
                    </a:p>
                  </a:txBody>
                  <a:tcPr marL="91440" marR="91440" marT="45720" marB="45720" vert="horz" anchor="ctr" anchorCtr="0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252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7月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8～10月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11月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11～1月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2～4月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5月</a:t>
                      </a:r>
                      <a:endParaRPr b="1"/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5～7月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8月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9月末</a:t>
                      </a:r>
                    </a:p>
                  </a:txBody>
                  <a:tcPr marL="91440" marR="91440" marT="45720" marB="45720" vert="horz" anchor="ctr" anchorCtr="0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252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8月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9～11月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12月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12～2月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3月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3～5月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6月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6～8月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9月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10月末</a:t>
                      </a:r>
                    </a:p>
                  </a:txBody>
                  <a:tcPr marL="91440" marR="91440" marT="45720" marB="45720" vert="horz" anchor="ctr" anchorCtr="0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252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9月</a:t>
                      </a:r>
                    </a:p>
                  </a:txBody>
                  <a:tcPr marL="91440" marR="91440" marT="45720" marB="45720" vert="horz" anchor="ctr" anchorCtr="0"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10～12月</a:t>
                      </a:r>
                    </a:p>
                  </a:txBody>
                  <a:tcPr marL="91440" marR="91440" marT="45720" marB="45720" vert="horz" anchor="ctr" anchorCtr="0"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1月</a:t>
                      </a:r>
                    </a:p>
                  </a:txBody>
                  <a:tcPr marL="91440" marR="91440" marT="45720" marB="45720" vert="horz" anchor="ctr" anchorCtr="0"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1～3月</a:t>
                      </a:r>
                    </a:p>
                  </a:txBody>
                  <a:tcPr marL="91440" marR="91440" marT="45720" marB="45720" vert="horz" anchor="ctr" anchorCtr="0"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4月</a:t>
                      </a:r>
                    </a:p>
                  </a:txBody>
                  <a:tcPr marL="91440" marR="91440" marT="45720" marB="45720" vert="horz" anchor="ctr" anchorCtr="0"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4～6月</a:t>
                      </a:r>
                    </a:p>
                  </a:txBody>
                  <a:tcPr marL="91440" marR="91440" marT="45720" marB="45720" vert="horz" anchor="ctr" anchorCtr="0"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7月</a:t>
                      </a:r>
                      <a:endParaRPr b="1"/>
                    </a:p>
                  </a:txBody>
                  <a:tcPr marL="91440" marR="91440" marT="45720" marB="45720" vert="horz" anchor="ctr" anchorCtr="0"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7～9月</a:t>
                      </a:r>
                    </a:p>
                  </a:txBody>
                  <a:tcPr marL="91440" marR="91440" marT="45720" marB="45720" vert="horz" anchor="ctr" anchorCtr="0"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10月</a:t>
                      </a:r>
                    </a:p>
                  </a:txBody>
                  <a:tcPr marL="91440" marR="91440" marT="45720" marB="45720" vert="horz" anchor="ctr" anchorCtr="0"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11月末</a:t>
                      </a:r>
                    </a:p>
                  </a:txBody>
                  <a:tcPr marL="91440" marR="91440" marT="45720" marB="45720" vert="horz" anchor="ctr" anchorCtr="0"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252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10月</a:t>
                      </a:r>
                    </a:p>
                  </a:txBody>
                  <a:tcPr marL="91440" marR="91440" marT="45720" marB="45720" vert="horz" anchor="ctr" anchorCtr="0"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11～1月</a:t>
                      </a:r>
                    </a:p>
                  </a:txBody>
                  <a:tcPr marL="91440" marR="91440" marT="45720" marB="45720" vert="horz" anchor="ctr" anchorCtr="0"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2月</a:t>
                      </a:r>
                    </a:p>
                  </a:txBody>
                  <a:tcPr marL="91440" marR="91440" marT="45720" marB="45720" vert="horz" anchor="ctr" anchorCtr="0"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2～4月</a:t>
                      </a:r>
                    </a:p>
                  </a:txBody>
                  <a:tcPr marL="91440" marR="91440" marT="45720" marB="45720" vert="horz" anchor="ctr" anchorCtr="0"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5月</a:t>
                      </a:r>
                    </a:p>
                  </a:txBody>
                  <a:tcPr marL="91440" marR="91440" marT="45720" marB="45720" vert="horz" anchor="ctr" anchorCtr="0"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5～7月</a:t>
                      </a:r>
                    </a:p>
                  </a:txBody>
                  <a:tcPr marL="91440" marR="91440" marT="45720" marB="45720" vert="horz" anchor="ctr" anchorCtr="0"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8月</a:t>
                      </a:r>
                    </a:p>
                  </a:txBody>
                  <a:tcPr marL="91440" marR="91440" marT="45720" marB="45720" vert="horz" anchor="ctr" anchorCtr="0"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8～10月</a:t>
                      </a:r>
                    </a:p>
                  </a:txBody>
                  <a:tcPr marL="91440" marR="91440" marT="45720" marB="45720" vert="horz" anchor="ctr" anchorCtr="0"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11月</a:t>
                      </a:r>
                    </a:p>
                  </a:txBody>
                  <a:tcPr marL="91440" marR="91440" marT="45720" marB="45720" vert="horz" anchor="ctr" anchorCtr="0"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12月末</a:t>
                      </a:r>
                    </a:p>
                  </a:txBody>
                  <a:tcPr marL="91440" marR="91440" marT="45720" marB="45720" vert="horz" anchor="ctr" anchorCtr="0"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７月中</a:t>
                      </a:r>
                    </a:p>
                  </a:txBody>
                  <a:tcPr marL="91440" marR="91440" marT="45720" marB="45720" vert="horz" anchor="ctr" anchorCtr="0"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/>
                </a:extLst>
              </a:tr>
              <a:tr h="252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11月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12～2月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3月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3～5月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6月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6～8月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9月</a:t>
                      </a:r>
                      <a:endParaRPr b="1"/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9～11月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1月末</a:t>
                      </a:r>
                    </a:p>
                  </a:txBody>
                  <a:tcPr marL="91440" marR="91440" marT="45720" marB="45720" vert="horz" anchor="ctr" anchorCtr="0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252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12月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1月～3月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4月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4～6月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7月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7～9月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10月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10～12月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2月末</a:t>
                      </a:r>
                    </a:p>
                  </a:txBody>
                  <a:tcPr marL="91440" marR="91440" marT="45720" marB="45720" vert="horz" anchor="ctr" anchorCtr="0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252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12月</a:t>
                      </a:r>
                      <a:endParaRPr kumimoji="1" lang="en-US" altLang="ja-JP" sz="1200" b="1" dirty="0">
                        <a:latin typeface="Meiryo UI"/>
                        <a:ea typeface="Meiryo UI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（個人）</a:t>
                      </a:r>
                      <a:endParaRPr kumimoji="1" lang="en-US" altLang="ja-JP" sz="1200" b="1" dirty="0">
                        <a:latin typeface="Meiryo UI"/>
                        <a:ea typeface="Meiryo UI"/>
                      </a:endParaRP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1月～3月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4月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4～6月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7月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7～9月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10月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10～12月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3月15日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（個人）</a:t>
                      </a:r>
                    </a:p>
                  </a:txBody>
                  <a:tcPr marL="91440" marR="91440" marT="45720" marB="45720" vert="horz" anchor="ctr" anchorCtr="0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252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2～4月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5月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5～7月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8月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DDE6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8～10月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8CE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11～1月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CDC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3月末</a:t>
                      </a:r>
                    </a:p>
                  </a:txBody>
                  <a:tcPr marL="91440" marR="91440" marT="45720" marB="45720" vert="horz" anchor="ctr" anchorCtr="0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2月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3～5月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6月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6～8月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9月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9～11月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12～2月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3月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4月末</a:t>
                      </a:r>
                    </a:p>
                  </a:txBody>
                  <a:tcPr marL="91440" marR="91440" marT="45720" marB="45720" vert="horz" anchor="ctr" anchorCtr="0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3月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4～6月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7月</a:t>
                      </a:r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7～9月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10月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EEF3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10～12月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1月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4E8E8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1～3月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1" dirty="0">
                          <a:latin typeface="Meiryo UI"/>
                          <a:ea typeface="Meiryo UI"/>
                        </a:rPr>
                        <a:t>4月</a:t>
                      </a:r>
                    </a:p>
                  </a:txBody>
                  <a:tcPr marL="91440" marR="91440" marT="45720" marB="45720" vert="horz" anchor="ctr" anchorCtr="0">
                    <a:solidFill>
                      <a:srgbClr val="FDEE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/>
                          <a:ea typeface="Meiryo UI"/>
                        </a:rPr>
                        <a:t>5月末</a:t>
                      </a:r>
                    </a:p>
                  </a:txBody>
                  <a:tcPr marL="91440" marR="91440" marT="45720" marB="45720" vert="horz" anchor="ctr" anchorCtr="0"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109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892888"/>
              </p:ext>
            </p:extLst>
          </p:nvPr>
        </p:nvGraphicFramePr>
        <p:xfrm>
          <a:off x="92387" y="5263478"/>
          <a:ext cx="10507039" cy="226035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95039"/>
                <a:gridCol w="8712000"/>
              </a:tblGrid>
              <a:tr h="337127">
                <a:tc gridSpan="2">
                  <a:txBody>
                    <a:bodyPr/>
                    <a:lstStyle/>
                    <a:p>
                      <a:r>
                        <a:rPr kumimoji="1" lang="ja-JP" altLang="en-US" sz="15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フォローアップの実施と報告提出</a:t>
                      </a:r>
                      <a:endParaRPr kumimoji="1" lang="en-US" altLang="ja-JP" sz="15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T="41564" marB="41564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71055"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フォローアップ実施期間と実施時期</a:t>
                      </a:r>
                    </a:p>
                  </a:txBody>
                  <a:tcPr marT="41564" marB="4156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300" dirty="0">
                          <a:latin typeface="Meiryo UI"/>
                          <a:ea typeface="Meiryo UI"/>
                        </a:rPr>
                        <a:t>融資実行日の属する四半期の翌四半期から、計画策定日の属する事業年度から５事業年度がフォローアップ期間となる。</a:t>
                      </a:r>
                      <a:endParaRPr kumimoji="1" lang="en-US" altLang="ja-JP" sz="13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3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・四半期毎のフォローアップ実施時期は、基本的には四半期終了の翌月中とするが、中小企業者と金融機関の間で定めて差し支え</a:t>
                      </a:r>
                      <a:endParaRPr kumimoji="1" lang="en-US" altLang="ja-JP" sz="13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3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ない（例えば、決算日の属する4四半期分は、決算確定（確定申告）後とする等）。</a:t>
                      </a:r>
                      <a:endParaRPr kumimoji="1" lang="ja-JP" altLang="en-US" sz="13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T="41564" marB="41564"/>
                </a:tc>
                <a:extLst>
                  <a:ext uri="{0D108BD9-81ED-4DB2-BD59-A6C34878D82A}"/>
                </a:extLst>
              </a:tr>
              <a:tr h="252000"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中小企業者からの報告</a:t>
                      </a:r>
                    </a:p>
                  </a:txBody>
                  <a:tcPr marT="41564" marB="41564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・中小企業者からの報告方法は、必ずしも書面である必要はない。</a:t>
                      </a:r>
                    </a:p>
                  </a:txBody>
                  <a:tcPr marT="41564" marB="41564"/>
                </a:tc>
                <a:extLst>
                  <a:ext uri="{0D108BD9-81ED-4DB2-BD59-A6C34878D82A}"/>
                </a:extLst>
              </a:tr>
              <a:tr h="252000"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金融機関による記録</a:t>
                      </a:r>
                    </a:p>
                  </a:txBody>
                  <a:tcPr marT="41564" marB="41564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・金融機関は、中小企業から報告を受けた内容は「フォローアップ報告書（例）」を活用するなどして記録に残す必要がある。</a:t>
                      </a:r>
                      <a:endParaRPr kumimoji="1" lang="en-US" altLang="ja-JP" sz="13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T="41564" marB="41564"/>
                </a:tc>
                <a:extLst>
                  <a:ext uri="{0D108BD9-81ED-4DB2-BD59-A6C34878D82A}"/>
                </a:extLst>
              </a:tr>
              <a:tr h="575945"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報告提出期間</a:t>
                      </a:r>
                    </a:p>
                  </a:txBody>
                  <a:tcPr marT="41564" marB="41564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決算期が</a:t>
                      </a:r>
                      <a:r>
                        <a:rPr kumimoji="1" lang="en-US" altLang="ja-JP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</a:t>
                      </a:r>
                      <a:r>
                        <a:rPr kumimoji="1" lang="en-US" altLang="ja-JP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月の法人は</a:t>
                      </a:r>
                      <a:r>
                        <a:rPr kumimoji="1" lang="en-US" altLang="ja-JP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月中、</a:t>
                      </a:r>
                      <a:r>
                        <a:rPr kumimoji="1" lang="en-US" altLang="ja-JP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</a:t>
                      </a:r>
                      <a:r>
                        <a:rPr kumimoji="1" lang="en-US" altLang="ja-JP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月の法人及び個人事業主は</a:t>
                      </a:r>
                      <a:r>
                        <a:rPr kumimoji="1" lang="en-US" altLang="ja-JP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月中に保証協会に報告</a:t>
                      </a: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する。</a:t>
                      </a: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計画策定年度分の</a:t>
                      </a:r>
                      <a:endParaRPr kumimoji="1" lang="ja-JP" altLang="en-US" sz="13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報告は計画２年目分の報告とまとめて報告する。完済となった事業年度分の報告は不要（計画２年目に完済となった場合、計</a:t>
                      </a:r>
                      <a:endParaRPr kumimoji="1" lang="ja-JP" altLang="en-US" sz="13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画策定年度分のみを報告する必要はない）</a:t>
                      </a:r>
                      <a:endParaRPr kumimoji="1" lang="ja-JP" altLang="en-US" sz="13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T="41564" marB="41564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939341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Focu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2107</TotalTime>
  <Words>6968</Words>
  <Application>JUST Focus</Application>
  <Paragraphs>1040</Paragraph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0" baseType="lpstr">
      <vt:lpstr>Meiryo UI</vt:lpstr>
      <vt:lpstr>ＭＳ Ｐゴシック</vt:lpstr>
      <vt:lpstr>Arial</vt:lpstr>
      <vt:lpstr>Calibri</vt:lpstr>
      <vt:lpstr>標準</vt:lpstr>
      <vt:lpstr>伴走支援型特別保証制度について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4.1.6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伴走支援型特別保証制度について</dc:title>
  <dc:creator>Administrator</dc:creator>
  <cp:lastModifiedBy>内山 潤</cp:lastModifiedBy>
  <dcterms:created xsi:type="dcterms:W3CDTF">2019-07-08T01:24:15Z</dcterms:created>
  <dcterms:modified xsi:type="dcterms:W3CDTF">2021-03-08T01:43:11Z</dcterms:modified>
  <cp:revision>309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